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Montserrat SemiBold"/>
      <p:regular r:id="rId77"/>
      <p:bold r:id="rId78"/>
      <p:italic r:id="rId79"/>
      <p:boldItalic r:id="rId80"/>
    </p:embeddedFont>
    <p:embeddedFont>
      <p:font typeface="Roboto Mono SemiBold"/>
      <p:regular r:id="rId81"/>
      <p:bold r:id="rId82"/>
      <p:italic r:id="rId83"/>
      <p:boldItalic r:id="rId84"/>
    </p:embeddedFont>
    <p:embeddedFont>
      <p:font typeface="Proxima Nova"/>
      <p:regular r:id="rId85"/>
      <p:bold r:id="rId86"/>
      <p:italic r:id="rId87"/>
      <p:boldItalic r:id="rId88"/>
    </p:embeddedFont>
    <p:embeddedFont>
      <p:font typeface="Roboto"/>
      <p:regular r:id="rId89"/>
      <p:bold r:id="rId90"/>
      <p:italic r:id="rId91"/>
      <p:boldItalic r:id="rId92"/>
    </p:embeddedFont>
    <p:embeddedFont>
      <p:font typeface="Montserrat"/>
      <p:regular r:id="rId93"/>
      <p:bold r:id="rId94"/>
      <p:italic r:id="rId95"/>
      <p:boldItalic r:id="rId96"/>
    </p:embeddedFont>
    <p:embeddedFont>
      <p:font typeface="Montserrat Medium"/>
      <p:regular r:id="rId97"/>
      <p:bold r:id="rId98"/>
      <p:italic r:id="rId99"/>
      <p:boldItalic r:id="rId100"/>
    </p:embeddedFont>
    <p:embeddedFont>
      <p:font typeface="Montserrat Light"/>
      <p:regular r:id="rId101"/>
      <p:bold r:id="rId102"/>
      <p:italic r:id="rId103"/>
      <p:boldItalic r:id="rId104"/>
    </p:embeddedFont>
    <p:embeddedFont>
      <p:font typeface="Roboto Mono"/>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ono-italic.fntdata"/><Relationship Id="rId106" Type="http://schemas.openxmlformats.org/officeDocument/2006/relationships/font" Target="fonts/RobotoMono-bold.fntdata"/><Relationship Id="rId105" Type="http://schemas.openxmlformats.org/officeDocument/2006/relationships/font" Target="fonts/RobotoMono-regular.fntdata"/><Relationship Id="rId104" Type="http://schemas.openxmlformats.org/officeDocument/2006/relationships/font" Target="fonts/MontserratLight-boldItalic.fntdata"/><Relationship Id="rId108" Type="http://schemas.openxmlformats.org/officeDocument/2006/relationships/font" Target="fonts/RobotoMon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Light-italic.fntdata"/><Relationship Id="rId102" Type="http://schemas.openxmlformats.org/officeDocument/2006/relationships/font" Target="fonts/MontserratLight-bold.fntdata"/><Relationship Id="rId101" Type="http://schemas.openxmlformats.org/officeDocument/2006/relationships/font" Target="fonts/MontserratLight-regular.fntdata"/><Relationship Id="rId100" Type="http://schemas.openxmlformats.org/officeDocument/2006/relationships/font" Target="fonts/MontserratMedium-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italic.fntdata"/><Relationship Id="rId94" Type="http://schemas.openxmlformats.org/officeDocument/2006/relationships/font" Target="fonts/Montserrat-bold.fntdata"/><Relationship Id="rId97" Type="http://schemas.openxmlformats.org/officeDocument/2006/relationships/font" Target="fonts/MontserratMedium-regular.fntdata"/><Relationship Id="rId96" Type="http://schemas.openxmlformats.org/officeDocument/2006/relationships/font" Target="fonts/Montserrat-boldItalic.fntdata"/><Relationship Id="rId11" Type="http://schemas.openxmlformats.org/officeDocument/2006/relationships/slide" Target="slides/slide5.xml"/><Relationship Id="rId99" Type="http://schemas.openxmlformats.org/officeDocument/2006/relationships/font" Target="fonts/MontserratMedium-italic.fntdata"/><Relationship Id="rId10" Type="http://schemas.openxmlformats.org/officeDocument/2006/relationships/slide" Target="slides/slide4.xml"/><Relationship Id="rId98" Type="http://schemas.openxmlformats.org/officeDocument/2006/relationships/font" Target="fonts/Montserrat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Montserrat-regular.fntdata"/><Relationship Id="rId92"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onoSemiBold-boldItalic.fntdata"/><Relationship Id="rId83" Type="http://schemas.openxmlformats.org/officeDocument/2006/relationships/font" Target="fonts/RobotoMonoSemiBold-italic.fntdata"/><Relationship Id="rId86" Type="http://schemas.openxmlformats.org/officeDocument/2006/relationships/font" Target="fonts/ProximaNova-bold.fntdata"/><Relationship Id="rId85" Type="http://schemas.openxmlformats.org/officeDocument/2006/relationships/font" Target="fonts/ProximaNova-regular.fntdata"/><Relationship Id="rId88" Type="http://schemas.openxmlformats.org/officeDocument/2006/relationships/font" Target="fonts/ProximaNova-boldItalic.fntdata"/><Relationship Id="rId87" Type="http://schemas.openxmlformats.org/officeDocument/2006/relationships/font" Target="fonts/ProximaNova-italic.fntdata"/><Relationship Id="rId89" Type="http://schemas.openxmlformats.org/officeDocument/2006/relationships/font" Target="fonts/Roboto-regular.fntdata"/><Relationship Id="rId80" Type="http://schemas.openxmlformats.org/officeDocument/2006/relationships/font" Target="fonts/MontserratSemiBold-boldItalic.fntdata"/><Relationship Id="rId82" Type="http://schemas.openxmlformats.org/officeDocument/2006/relationships/font" Target="fonts/RobotoMonoSemiBold-bold.fntdata"/><Relationship Id="rId81" Type="http://schemas.openxmlformats.org/officeDocument/2006/relationships/font" Target="fonts/RobotoMono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MontserratSemiBold-regular.fntdata"/><Relationship Id="rId76" Type="http://schemas.openxmlformats.org/officeDocument/2006/relationships/slide" Target="slides/slide70.xml"/><Relationship Id="rId79" Type="http://schemas.openxmlformats.org/officeDocument/2006/relationships/font" Target="fonts/MontserratSemiBold-italic.fntdata"/><Relationship Id="rId78" Type="http://schemas.openxmlformats.org/officeDocument/2006/relationships/font" Target="fonts/MontserratSemiBold-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76b8a0c52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576b8a0c52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 and welcome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7dbcc2c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57dbcc2c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So this is where our MDP comes and shines</a:t>
            </a:r>
            <a:endParaRPr/>
          </a:p>
          <a:p>
            <a:pPr indent="-298450" lvl="0" marL="457200" rtl="0" algn="l">
              <a:spcBef>
                <a:spcPts val="0"/>
              </a:spcBef>
              <a:spcAft>
                <a:spcPts val="0"/>
              </a:spcAft>
              <a:buClr>
                <a:schemeClr val="dk1"/>
              </a:buClr>
              <a:buSzPts val="1100"/>
              <a:buChar char="-"/>
            </a:pPr>
            <a:r>
              <a:rPr lang="en"/>
              <a:t>GID MDP have all of those parts I mentioned seconds ago</a:t>
            </a:r>
            <a:endParaRPr/>
          </a:p>
          <a:p>
            <a:pPr indent="-298450" lvl="0" marL="457200" rtl="0" algn="l">
              <a:spcBef>
                <a:spcPts val="0"/>
              </a:spcBef>
              <a:spcAft>
                <a:spcPts val="0"/>
              </a:spcAft>
              <a:buClr>
                <a:schemeClr val="dk1"/>
              </a:buClr>
              <a:buSzPts val="1100"/>
              <a:buChar char="-"/>
            </a:pPr>
            <a:r>
              <a:rPr lang="en"/>
              <a:t>And During this workshops the MDP instance is running and we will use it to practice dbt, and see other cool things</a:t>
            </a:r>
            <a:endParaRPr/>
          </a:p>
          <a:p>
            <a:pPr indent="-298450" lvl="0" marL="457200" rtl="0" algn="l">
              <a:spcBef>
                <a:spcPts val="0"/>
              </a:spcBef>
              <a:spcAft>
                <a:spcPts val="0"/>
              </a:spcAft>
              <a:buClr>
                <a:schemeClr val="dk1"/>
              </a:buClr>
              <a:buSzPts val="1100"/>
              <a:buChar char="-"/>
            </a:pPr>
            <a:r>
              <a:rPr lang="en">
                <a:solidFill>
                  <a:schemeClr val="dk1"/>
                </a:solidFill>
              </a:rPr>
              <a:t>Our MDP is not a product, some day, it might be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is quite well developed proving ground for ideas, PoCs, tests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 of those were implemented in commercial projects as production code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Some are taken from external projects for further development</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ddf46c1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ddf46c1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let’s quickly go one by one</a:t>
            </a:r>
            <a:endParaRPr/>
          </a:p>
          <a:p>
            <a:pPr indent="-298450" lvl="0" marL="457200" rtl="0" algn="l">
              <a:spcBef>
                <a:spcPts val="0"/>
              </a:spcBef>
              <a:spcAft>
                <a:spcPts val="0"/>
              </a:spcAft>
              <a:buSzPts val="1100"/>
              <a:buChar char="-"/>
            </a:pPr>
            <a:r>
              <a:rPr lang="en"/>
              <a:t>First: DBT: it’s a data </a:t>
            </a:r>
            <a:r>
              <a:rPr lang="en"/>
              <a:t>transformation</a:t>
            </a:r>
            <a:r>
              <a:rPr lang="en"/>
              <a:t> framework, for data analyst, engineer or analytics engineer it is a center point of the platform, he will spend 90 % of his time managing dbt pipelines</a:t>
            </a:r>
            <a:endParaRPr/>
          </a:p>
          <a:p>
            <a:pPr indent="-298450" lvl="0" marL="457200" rtl="0" algn="l">
              <a:spcBef>
                <a:spcPts val="0"/>
              </a:spcBef>
              <a:spcAft>
                <a:spcPts val="0"/>
              </a:spcAft>
              <a:buSzPts val="1100"/>
              <a:buChar char="-"/>
            </a:pPr>
            <a:r>
              <a:rPr lang="en"/>
              <a:t>Then, there is his workspace. </a:t>
            </a:r>
            <a:endParaRPr/>
          </a:p>
          <a:p>
            <a:pPr indent="-298450" lvl="1" marL="914400" rtl="0" algn="l">
              <a:spcBef>
                <a:spcPts val="0"/>
              </a:spcBef>
              <a:spcAft>
                <a:spcPts val="0"/>
              </a:spcAft>
              <a:buSzPts val="1100"/>
              <a:buChar char="-"/>
            </a:pPr>
            <a:r>
              <a:rPr lang="en"/>
              <a:t>MDP runs on cloud, so it is the workbench we will use to create project, write code and so on. </a:t>
            </a:r>
            <a:endParaRPr/>
          </a:p>
          <a:p>
            <a:pPr indent="-298450" lvl="1" marL="914400" rtl="0" algn="l">
              <a:spcBef>
                <a:spcPts val="0"/>
              </a:spcBef>
              <a:spcAft>
                <a:spcPts val="0"/>
              </a:spcAft>
              <a:buSzPts val="1100"/>
              <a:buChar char="-"/>
            </a:pPr>
            <a:r>
              <a:rPr lang="en"/>
              <a:t>In MDP we used VertexAI and its managed JupyterLAB notebooks.</a:t>
            </a:r>
            <a:endParaRPr/>
          </a:p>
          <a:p>
            <a:pPr indent="-298450" lvl="1" marL="914400" rtl="0" algn="l">
              <a:spcBef>
                <a:spcPts val="0"/>
              </a:spcBef>
              <a:spcAft>
                <a:spcPts val="0"/>
              </a:spcAft>
              <a:buSzPts val="1100"/>
              <a:buChar char="-"/>
            </a:pPr>
            <a:r>
              <a:rPr lang="en"/>
              <a:t>The user creates his own notebook by providing the preconfigured JupterLab image.</a:t>
            </a:r>
            <a:endParaRPr/>
          </a:p>
          <a:p>
            <a:pPr indent="-298450" lvl="1" marL="914400" rtl="0" algn="l">
              <a:spcBef>
                <a:spcPts val="0"/>
              </a:spcBef>
              <a:spcAft>
                <a:spcPts val="0"/>
              </a:spcAft>
              <a:buSzPts val="1100"/>
              <a:buChar char="-"/>
            </a:pPr>
            <a:r>
              <a:rPr lang="en"/>
              <a:t>This image is created by devops and includes all installations, tools and libraries used by MDP</a:t>
            </a:r>
            <a:endParaRPr/>
          </a:p>
          <a:p>
            <a:pPr indent="-298450" lvl="0" marL="457200" rtl="0" algn="l">
              <a:spcBef>
                <a:spcPts val="0"/>
              </a:spcBef>
              <a:spcAft>
                <a:spcPts val="0"/>
              </a:spcAft>
              <a:buSzPts val="1100"/>
              <a:buChar char="-"/>
            </a:pPr>
            <a:r>
              <a:rPr lang="en"/>
              <a:t>Next, we have Data Warehouse - in our case it is Google Bigquery</a:t>
            </a:r>
            <a:endParaRPr/>
          </a:p>
          <a:p>
            <a:pPr indent="-298450" lvl="1" marL="914400" rtl="0" algn="l">
              <a:spcBef>
                <a:spcPts val="0"/>
              </a:spcBef>
              <a:spcAft>
                <a:spcPts val="0"/>
              </a:spcAft>
              <a:buSzPts val="1100"/>
              <a:buChar char="-"/>
            </a:pPr>
            <a:r>
              <a:rPr lang="en"/>
              <a:t>Btw. VertexAI is also by Google</a:t>
            </a:r>
            <a:endParaRPr/>
          </a:p>
          <a:p>
            <a:pPr indent="-298450" lvl="1" marL="914400" rtl="0" algn="l">
              <a:spcBef>
                <a:spcPts val="0"/>
              </a:spcBef>
              <a:spcAft>
                <a:spcPts val="0"/>
              </a:spcAft>
              <a:buSzPts val="1100"/>
              <a:buChar char="-"/>
            </a:pPr>
            <a:r>
              <a:rPr lang="en"/>
              <a:t>But the idea is that MDP itself is cloud agnostic, we have examples of running this MDP with Snowflake	</a:t>
            </a:r>
            <a:endParaRPr/>
          </a:p>
          <a:p>
            <a:pPr indent="-298450" lvl="0" marL="457200" rtl="0" algn="l">
              <a:spcBef>
                <a:spcPts val="0"/>
              </a:spcBef>
              <a:spcAft>
                <a:spcPts val="0"/>
              </a:spcAft>
              <a:buSzPts val="1100"/>
              <a:buChar char="-"/>
            </a:pPr>
            <a:r>
              <a:rPr lang="en"/>
              <a:t>As a data ingestion tool we chose Airbyte. </a:t>
            </a:r>
            <a:endParaRPr/>
          </a:p>
          <a:p>
            <a:pPr indent="-298450" lvl="1" marL="914400" rtl="0" algn="l">
              <a:spcBef>
                <a:spcPts val="0"/>
              </a:spcBef>
              <a:spcAft>
                <a:spcPts val="0"/>
              </a:spcAft>
              <a:buSzPts val="1100"/>
              <a:buChar char="-"/>
            </a:pPr>
            <a:r>
              <a:rPr lang="en"/>
              <a:t>Open source</a:t>
            </a:r>
            <a:endParaRPr/>
          </a:p>
          <a:p>
            <a:pPr indent="-298450" lvl="1" marL="914400" rtl="0" algn="l">
              <a:spcBef>
                <a:spcPts val="0"/>
              </a:spcBef>
              <a:spcAft>
                <a:spcPts val="0"/>
              </a:spcAft>
              <a:buSzPts val="1100"/>
              <a:buChar char="-"/>
            </a:pPr>
            <a:r>
              <a:rPr lang="en"/>
              <a:t>User Friendly</a:t>
            </a:r>
            <a:endParaRPr/>
          </a:p>
          <a:p>
            <a:pPr indent="-298450" lvl="1" marL="914400" rtl="0" algn="l">
              <a:spcBef>
                <a:spcPts val="0"/>
              </a:spcBef>
              <a:spcAft>
                <a:spcPts val="0"/>
              </a:spcAft>
              <a:buSzPts val="1100"/>
              <a:buChar char="-"/>
            </a:pPr>
            <a:r>
              <a:rPr lang="en"/>
              <a:t>Developer Friendly</a:t>
            </a:r>
            <a:endParaRPr/>
          </a:p>
          <a:p>
            <a:pPr indent="-298450" lvl="1" marL="914400" rtl="0" algn="l">
              <a:spcBef>
                <a:spcPts val="0"/>
              </a:spcBef>
              <a:spcAft>
                <a:spcPts val="0"/>
              </a:spcAft>
              <a:buSzPts val="1100"/>
              <a:buChar char="-"/>
            </a:pPr>
            <a:r>
              <a:rPr lang="en"/>
              <a:t>Active community</a:t>
            </a:r>
            <a:endParaRPr/>
          </a:p>
          <a:p>
            <a:pPr indent="-298450" lvl="1" marL="914400" rtl="0" algn="l">
              <a:spcBef>
                <a:spcPts val="0"/>
              </a:spcBef>
              <a:spcAft>
                <a:spcPts val="0"/>
              </a:spcAft>
              <a:buSzPts val="1100"/>
              <a:buChar char="-"/>
            </a:pPr>
            <a:r>
              <a:rPr lang="en"/>
              <a:t>We will not use it today but if someone’s interested I can show UI</a:t>
            </a:r>
            <a:endParaRPr/>
          </a:p>
          <a:p>
            <a:pPr indent="-298450" lvl="0" marL="457200" rtl="0" algn="l">
              <a:spcBef>
                <a:spcPts val="0"/>
              </a:spcBef>
              <a:spcAft>
                <a:spcPts val="0"/>
              </a:spcAft>
              <a:buSzPts val="1100"/>
              <a:buChar char="-"/>
            </a:pPr>
            <a:r>
              <a:rPr lang="en"/>
              <a:t>Next, we have BI Tools for analysis and reporting.</a:t>
            </a:r>
            <a:endParaRPr/>
          </a:p>
          <a:p>
            <a:pPr indent="-298450" lvl="1" marL="914400" rtl="0" algn="l">
              <a:spcBef>
                <a:spcPts val="0"/>
              </a:spcBef>
              <a:spcAft>
                <a:spcPts val="0"/>
              </a:spcAft>
              <a:buSzPts val="1100"/>
              <a:buChar char="-"/>
            </a:pPr>
            <a:r>
              <a:rPr lang="en"/>
              <a:t>Looker Studio - free, part of Bigquery</a:t>
            </a:r>
            <a:endParaRPr/>
          </a:p>
          <a:p>
            <a:pPr indent="-298450" lvl="1" marL="914400" rtl="0" algn="l">
              <a:spcBef>
                <a:spcPts val="0"/>
              </a:spcBef>
              <a:spcAft>
                <a:spcPts val="0"/>
              </a:spcAft>
              <a:buSzPts val="1100"/>
              <a:buChar char="-"/>
            </a:pPr>
            <a:r>
              <a:rPr lang="en"/>
              <a:t>Looker - paid, </a:t>
            </a:r>
            <a:r>
              <a:rPr lang="en"/>
              <a:t>expensive</a:t>
            </a:r>
            <a:r>
              <a:rPr lang="en"/>
              <a:t> but it is an analytics platform itself, very powerful</a:t>
            </a:r>
            <a:endParaRPr/>
          </a:p>
          <a:p>
            <a:pPr indent="-298450" lvl="0" marL="457200" rtl="0" algn="l">
              <a:spcBef>
                <a:spcPts val="0"/>
              </a:spcBef>
              <a:spcAft>
                <a:spcPts val="0"/>
              </a:spcAft>
              <a:buSzPts val="1100"/>
              <a:buChar char="-"/>
            </a:pPr>
            <a:r>
              <a:rPr lang="en"/>
              <a:t>For pipelines scheduling we use instances of Airflow that run on Google Composer Service</a:t>
            </a:r>
            <a:endParaRPr/>
          </a:p>
          <a:p>
            <a:pPr indent="-298450" lvl="1" marL="914400" rtl="0" algn="l">
              <a:spcBef>
                <a:spcPts val="0"/>
              </a:spcBef>
              <a:spcAft>
                <a:spcPts val="0"/>
              </a:spcAft>
              <a:buSzPts val="1100"/>
              <a:buChar char="-"/>
            </a:pPr>
            <a:r>
              <a:rPr lang="en"/>
              <a:t>Airflow takes whatever dbt creates and converts it to DAG</a:t>
            </a:r>
            <a:endParaRPr/>
          </a:p>
          <a:p>
            <a:pPr indent="-298450" lvl="1" marL="914400" rtl="0" algn="l">
              <a:spcBef>
                <a:spcPts val="0"/>
              </a:spcBef>
              <a:spcAft>
                <a:spcPts val="0"/>
              </a:spcAft>
              <a:buSzPts val="1100"/>
              <a:buChar char="-"/>
            </a:pPr>
            <a:r>
              <a:rPr lang="en"/>
              <a:t>Execution of DAGs creates our production tables</a:t>
            </a:r>
            <a:endParaRPr/>
          </a:p>
          <a:p>
            <a:pPr indent="-298450" lvl="0" marL="457200" rtl="0" algn="l">
              <a:spcBef>
                <a:spcPts val="0"/>
              </a:spcBef>
              <a:spcAft>
                <a:spcPts val="0"/>
              </a:spcAft>
              <a:buSzPts val="1100"/>
              <a:buChar char="-"/>
            </a:pPr>
            <a:r>
              <a:rPr lang="en"/>
              <a:t>For code </a:t>
            </a:r>
            <a:r>
              <a:rPr lang="en"/>
              <a:t>management</a:t>
            </a:r>
            <a:r>
              <a:rPr lang="en"/>
              <a:t>, version control and CICD - we use Gitlab</a:t>
            </a:r>
            <a:endParaRPr/>
          </a:p>
          <a:p>
            <a:pPr indent="-298450" lvl="1" marL="914400" rtl="0" algn="l">
              <a:spcBef>
                <a:spcPts val="0"/>
              </a:spcBef>
              <a:spcAft>
                <a:spcPts val="0"/>
              </a:spcAft>
              <a:buSzPts val="1100"/>
              <a:buChar char="-"/>
            </a:pPr>
            <a:r>
              <a:rPr lang="en"/>
              <a:t>In Gitlab we create our dbt projects</a:t>
            </a:r>
            <a:endParaRPr/>
          </a:p>
          <a:p>
            <a:pPr indent="-298450" lvl="0" marL="457200" rtl="0" algn="l">
              <a:spcBef>
                <a:spcPts val="0"/>
              </a:spcBef>
              <a:spcAft>
                <a:spcPts val="0"/>
              </a:spcAft>
              <a:buSzPts val="1100"/>
              <a:buChar char="-"/>
            </a:pPr>
            <a:r>
              <a:rPr lang="en"/>
              <a:t>And we have important thing - DP Framework</a:t>
            </a:r>
            <a:endParaRPr/>
          </a:p>
          <a:p>
            <a:pPr indent="-298450" lvl="1" marL="914400" rtl="0" algn="l">
              <a:spcBef>
                <a:spcPts val="0"/>
              </a:spcBef>
              <a:spcAft>
                <a:spcPts val="0"/>
              </a:spcAft>
              <a:buSzPts val="1100"/>
              <a:buChar char="-"/>
            </a:pPr>
            <a:r>
              <a:rPr lang="en"/>
              <a:t>This is this Engineering part of the MDP, its a set of </a:t>
            </a:r>
            <a:r>
              <a:rPr lang="en"/>
              <a:t>libraries that allow to automatically orchestrate all of these tools, including data catalog</a:t>
            </a:r>
            <a:endParaRPr/>
          </a:p>
          <a:p>
            <a:pPr indent="-298450" lvl="1" marL="914400" rtl="0" algn="l">
              <a:spcBef>
                <a:spcPts val="0"/>
              </a:spcBef>
              <a:spcAft>
                <a:spcPts val="0"/>
              </a:spcAft>
              <a:buSzPts val="1100"/>
              <a:buChar char="-"/>
            </a:pPr>
            <a:r>
              <a:rPr lang="en"/>
              <a:t>Orchestration setup is included in dbt project as additional configuration files - &gt; user does not interfere with those</a:t>
            </a:r>
            <a:endParaRPr/>
          </a:p>
          <a:p>
            <a:pPr indent="-298450" lvl="1" marL="914400" rtl="0" algn="l">
              <a:spcBef>
                <a:spcPts val="0"/>
              </a:spcBef>
              <a:spcAft>
                <a:spcPts val="0"/>
              </a:spcAft>
              <a:buSzPts val="1100"/>
              <a:buChar char="-"/>
            </a:pPr>
            <a:r>
              <a:rPr lang="en"/>
              <a:t>The config is created with templates</a:t>
            </a:r>
            <a:endParaRPr/>
          </a:p>
          <a:p>
            <a:pPr indent="-298450" lvl="1" marL="914400" rtl="0" algn="l">
              <a:spcBef>
                <a:spcPts val="0"/>
              </a:spcBef>
              <a:spcAft>
                <a:spcPts val="0"/>
              </a:spcAft>
              <a:buSzPts val="1100"/>
              <a:buChar char="-"/>
            </a:pPr>
            <a:r>
              <a:rPr lang="en"/>
              <a:t>DP framework has been written by GID and it is open source, everyone can benefit from it, or contribute to</a:t>
            </a:r>
            <a:endParaRPr/>
          </a:p>
          <a:p>
            <a:pPr indent="-298450" lvl="0" marL="457200" rtl="0" algn="l">
              <a:spcBef>
                <a:spcPts val="0"/>
              </a:spcBef>
              <a:spcAft>
                <a:spcPts val="0"/>
              </a:spcAft>
              <a:buSzPts val="1100"/>
              <a:buChar char="-"/>
            </a:pPr>
            <a:r>
              <a:rPr lang="en"/>
              <a:t>And last but not least - data catalog</a:t>
            </a:r>
            <a:endParaRPr/>
          </a:p>
          <a:p>
            <a:pPr indent="-298450" lvl="1" marL="914400" rtl="0" algn="l">
              <a:spcBef>
                <a:spcPts val="0"/>
              </a:spcBef>
              <a:spcAft>
                <a:spcPts val="0"/>
              </a:spcAft>
              <a:buSzPts val="1100"/>
              <a:buChar char="-"/>
            </a:pPr>
            <a:r>
              <a:rPr lang="en"/>
              <a:t>Powerful tool for bringing all information about our data to one place</a:t>
            </a:r>
            <a:endParaRPr/>
          </a:p>
          <a:p>
            <a:pPr indent="-298450" lvl="1" marL="914400" rtl="0" algn="l">
              <a:spcBef>
                <a:spcPts val="0"/>
              </a:spcBef>
              <a:spcAft>
                <a:spcPts val="0"/>
              </a:spcAft>
              <a:buSzPts val="1100"/>
              <a:buChar char="-"/>
            </a:pPr>
            <a:r>
              <a:rPr lang="en"/>
              <a:t>This means documentation, definitions, glossary, categorized metadata and so on - important aspects of data governance</a:t>
            </a:r>
            <a:endParaRPr/>
          </a:p>
          <a:p>
            <a:pPr indent="-298450" lvl="1" marL="914400" rtl="0" algn="l">
              <a:spcBef>
                <a:spcPts val="0"/>
              </a:spcBef>
              <a:spcAft>
                <a:spcPts val="0"/>
              </a:spcAft>
              <a:buSzPts val="1100"/>
              <a:buChar char="-"/>
            </a:pPr>
            <a:r>
              <a:rPr lang="en"/>
              <a:t>In our MDP we choose datahub</a:t>
            </a:r>
            <a:endParaRPr/>
          </a:p>
          <a:p>
            <a:pPr indent="-298450" lvl="1" marL="914400" rtl="0" algn="l">
              <a:spcBef>
                <a:spcPts val="0"/>
              </a:spcBef>
              <a:spcAft>
                <a:spcPts val="0"/>
              </a:spcAft>
              <a:buSzPts val="1100"/>
              <a:buChar char="-"/>
            </a:pPr>
            <a:r>
              <a:rPr lang="en"/>
              <a:t>Like Airbyte - its is open source, has rich and active community, constantly evolving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ddf46c10b_0_4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1ddf46c10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 now, let’s proceed to the main object of interested for today - dbt.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read this business definition by dbt-labs, the creators. But honestly, this is all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the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ddf46c10b_0_10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1ddf46c10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command line interface and development framework</a:t>
            </a:r>
            <a:endParaRPr/>
          </a:p>
          <a:p>
            <a:pPr indent="-298450" lvl="0" marL="457200" rtl="0" algn="l">
              <a:spcBef>
                <a:spcPts val="0"/>
              </a:spcBef>
              <a:spcAft>
                <a:spcPts val="0"/>
              </a:spcAft>
              <a:buSzPts val="1100"/>
              <a:buChar char="-"/>
            </a:pPr>
            <a:r>
              <a:rPr lang="en"/>
              <a:t>You can treat it as a compiler and runner</a:t>
            </a:r>
            <a:endParaRPr/>
          </a:p>
          <a:p>
            <a:pPr indent="-298450" lvl="0" marL="457200" rtl="0" algn="l">
              <a:spcBef>
                <a:spcPts val="0"/>
              </a:spcBef>
              <a:spcAft>
                <a:spcPts val="0"/>
              </a:spcAft>
              <a:buSzPts val="1100"/>
              <a:buChar char="-"/>
            </a:pPr>
            <a:r>
              <a:rPr lang="en"/>
              <a:t>It allows to perform automated testing</a:t>
            </a:r>
            <a:endParaRPr/>
          </a:p>
          <a:p>
            <a:pPr indent="-298450" lvl="0" marL="457200" rtl="0" algn="l">
              <a:spcBef>
                <a:spcPts val="0"/>
              </a:spcBef>
              <a:spcAft>
                <a:spcPts val="0"/>
              </a:spcAft>
              <a:buSzPts val="1100"/>
              <a:buChar char="-"/>
            </a:pPr>
            <a:r>
              <a:rPr lang="en"/>
              <a:t>Comes with its own documentation generator, very useful</a:t>
            </a:r>
            <a:endParaRPr/>
          </a:p>
          <a:p>
            <a:pPr indent="-298450" lvl="0" marL="457200" rtl="0" algn="l">
              <a:spcBef>
                <a:spcPts val="0"/>
              </a:spcBef>
              <a:spcAft>
                <a:spcPts val="0"/>
              </a:spcAft>
              <a:buSzPts val="1100"/>
              <a:buChar char="-"/>
            </a:pPr>
            <a:r>
              <a:rPr lang="en"/>
              <a:t>Allows for logical and </a:t>
            </a:r>
            <a:r>
              <a:rPr lang="en"/>
              <a:t>convenient</a:t>
            </a:r>
            <a:r>
              <a:rPr lang="en"/>
              <a:t> dwh schema structurizing </a:t>
            </a:r>
            <a:endParaRPr/>
          </a:p>
          <a:p>
            <a:pPr indent="-298450" lvl="0" marL="457200" rtl="0" algn="l">
              <a:spcBef>
                <a:spcPts val="0"/>
              </a:spcBef>
              <a:spcAft>
                <a:spcPts val="0"/>
              </a:spcAft>
              <a:buSzPts val="1100"/>
              <a:buChar char="-"/>
            </a:pPr>
            <a:r>
              <a:rPr lang="en"/>
              <a:t>Allows for many environments config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ddf46c10b_0_16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1ddf46c10b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DBT user / pipeline developer</a:t>
            </a:r>
            <a:endParaRPr/>
          </a:p>
          <a:p>
            <a:pPr indent="-298450" lvl="0" marL="457200" rtl="0" algn="l">
              <a:spcBef>
                <a:spcPts val="0"/>
              </a:spcBef>
              <a:spcAft>
                <a:spcPts val="0"/>
              </a:spcAft>
              <a:buSzPts val="1100"/>
              <a:buChar char="-"/>
            </a:pPr>
            <a:r>
              <a:rPr lang="en"/>
              <a:t>you will need to be </a:t>
            </a:r>
            <a:r>
              <a:rPr lang="en"/>
              <a:t>proficient</a:t>
            </a:r>
            <a:r>
              <a:rPr lang="en"/>
              <a:t> with SQL in order to write dbt models</a:t>
            </a:r>
            <a:endParaRPr/>
          </a:p>
          <a:p>
            <a:pPr indent="-298450" lvl="0" marL="457200" rtl="0" algn="l">
              <a:spcBef>
                <a:spcPts val="0"/>
              </a:spcBef>
              <a:spcAft>
                <a:spcPts val="0"/>
              </a:spcAft>
              <a:buSzPts val="1100"/>
              <a:buChar char="-"/>
            </a:pPr>
            <a:r>
              <a:rPr lang="en"/>
              <a:t>Command line interface to be able to execute them</a:t>
            </a:r>
            <a:endParaRPr/>
          </a:p>
          <a:p>
            <a:pPr indent="-298450" lvl="0" marL="457200" rtl="0" algn="l">
              <a:spcBef>
                <a:spcPts val="0"/>
              </a:spcBef>
              <a:spcAft>
                <a:spcPts val="0"/>
              </a:spcAft>
              <a:buSzPts val="1100"/>
              <a:buChar char="-"/>
            </a:pPr>
            <a:r>
              <a:rPr lang="en"/>
              <a:t>You will need to know some </a:t>
            </a:r>
            <a:r>
              <a:rPr lang="en"/>
              <a:t>functions</a:t>
            </a:r>
            <a:r>
              <a:rPr lang="en"/>
              <a:t> written in jinja that were implemented dbt to be able to write efficient pipelines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ddf46c10b_0_18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1ddf46c10b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DBT fundamental </a:t>
            </a:r>
            <a:r>
              <a:rPr lang="en"/>
              <a:t>concept is a dbt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Technically model is a set of two files:</a:t>
            </a:r>
            <a:endParaRPr/>
          </a:p>
          <a:p>
            <a:pPr indent="-298450" lvl="0" marL="457200" rtl="0" algn="l">
              <a:spcBef>
                <a:spcPts val="0"/>
              </a:spcBef>
              <a:spcAft>
                <a:spcPts val="0"/>
              </a:spcAft>
              <a:buSzPts val="1100"/>
              <a:buChar char="-"/>
            </a:pPr>
            <a:r>
              <a:rPr lang="en"/>
              <a:t>SQL file with the SQL code inside</a:t>
            </a:r>
            <a:endParaRPr/>
          </a:p>
          <a:p>
            <a:pPr indent="-298450" lvl="0" marL="457200" rtl="0" algn="l">
              <a:spcBef>
                <a:spcPts val="0"/>
              </a:spcBef>
              <a:spcAft>
                <a:spcPts val="0"/>
              </a:spcAft>
              <a:buSzPts val="1100"/>
              <a:buChar char="-"/>
            </a:pPr>
            <a:r>
              <a:rPr lang="en"/>
              <a:t>And additional metaconfig YAML file, storing all additional metadata and procedures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But in general a dbt model is a SELECT statement that performs data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is important, SQL file is a must have!</a:t>
            </a:r>
            <a:endParaRPr/>
          </a:p>
          <a:p>
            <a:pPr indent="0" lvl="0" marL="0" rtl="0" algn="l">
              <a:spcBef>
                <a:spcPts val="0"/>
              </a:spcBef>
              <a:spcAft>
                <a:spcPts val="0"/>
              </a:spcAft>
              <a:buNone/>
            </a:pPr>
            <a:r>
              <a:rPr lang="en"/>
              <a:t>But you can skip metaconfig and leave everything on default.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dea87a913_0_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1dea87a91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So second general concept of DBT is calculating dependencies between models</a:t>
            </a:r>
            <a:endParaRPr/>
          </a:p>
          <a:p>
            <a:pPr indent="-298450" lvl="0" marL="457200" rtl="0" algn="l">
              <a:spcBef>
                <a:spcPts val="0"/>
              </a:spcBef>
              <a:spcAft>
                <a:spcPts val="0"/>
              </a:spcAft>
              <a:buSzPts val="1100"/>
              <a:buChar char="●"/>
            </a:pPr>
            <a:r>
              <a:rPr lang="en"/>
              <a:t>How DBT does that?</a:t>
            </a:r>
            <a:endParaRPr/>
          </a:p>
          <a:p>
            <a:pPr indent="-298450" lvl="0" marL="457200" rtl="0" algn="l">
              <a:spcBef>
                <a:spcPts val="0"/>
              </a:spcBef>
              <a:spcAft>
                <a:spcPts val="0"/>
              </a:spcAft>
              <a:buSzPts val="1100"/>
              <a:buChar char="●"/>
            </a:pPr>
            <a:r>
              <a:rPr lang="en"/>
              <a:t>Two general, most used and most important dbt JINJA functions: SOURCE and REF</a:t>
            </a:r>
            <a:endParaRPr/>
          </a:p>
          <a:p>
            <a:pPr indent="-298450" lvl="0" marL="457200" rtl="0" algn="l">
              <a:spcBef>
                <a:spcPts val="0"/>
              </a:spcBef>
              <a:spcAft>
                <a:spcPts val="0"/>
              </a:spcAft>
              <a:buSzPts val="1100"/>
              <a:buChar char="●"/>
            </a:pPr>
            <a:r>
              <a:rPr lang="en"/>
              <a:t>The </a:t>
            </a:r>
            <a:r>
              <a:rPr b="1" lang="en"/>
              <a:t>source </a:t>
            </a:r>
            <a:r>
              <a:rPr lang="en"/>
              <a:t>function tells dbt, the model will be referencing to the tables in data warehouse that already exist</a:t>
            </a:r>
            <a:endParaRPr/>
          </a:p>
          <a:p>
            <a:pPr indent="-298450" lvl="1" marL="914400" rtl="0" algn="l">
              <a:spcBef>
                <a:spcPts val="0"/>
              </a:spcBef>
              <a:spcAft>
                <a:spcPts val="0"/>
              </a:spcAft>
              <a:buSzPts val="1100"/>
              <a:buChar char="○"/>
            </a:pPr>
            <a:r>
              <a:rPr lang="en"/>
              <a:t>Those tables were not created within dbt and will not be ever modified by it</a:t>
            </a:r>
            <a:endParaRPr/>
          </a:p>
          <a:p>
            <a:pPr indent="-298450" lvl="1" marL="914400" rtl="0" algn="l">
              <a:spcBef>
                <a:spcPts val="0"/>
              </a:spcBef>
              <a:spcAft>
                <a:spcPts val="0"/>
              </a:spcAft>
              <a:buSzPts val="1100"/>
              <a:buChar char="○"/>
            </a:pPr>
            <a:r>
              <a:rPr lang="en"/>
              <a:t>So these are source tables, raw data</a:t>
            </a:r>
            <a:endParaRPr/>
          </a:p>
          <a:p>
            <a:pPr indent="-298450" lvl="0" marL="457200" rtl="0" algn="l">
              <a:spcBef>
                <a:spcPts val="0"/>
              </a:spcBef>
              <a:spcAft>
                <a:spcPts val="0"/>
              </a:spcAft>
              <a:buSzPts val="1100"/>
              <a:buChar char="●"/>
            </a:pPr>
            <a:r>
              <a:rPr lang="en"/>
              <a:t>Then, there is the r</a:t>
            </a:r>
            <a:r>
              <a:rPr b="1" lang="en"/>
              <a:t>ef</a:t>
            </a:r>
            <a:r>
              <a:rPr lang="en"/>
              <a:t> function</a:t>
            </a:r>
            <a:endParaRPr/>
          </a:p>
          <a:p>
            <a:pPr indent="-298450" lvl="1" marL="914400" rtl="0" algn="l">
              <a:spcBef>
                <a:spcPts val="0"/>
              </a:spcBef>
              <a:spcAft>
                <a:spcPts val="0"/>
              </a:spcAft>
              <a:buSzPts val="1100"/>
              <a:buChar char="○"/>
            </a:pPr>
            <a:r>
              <a:rPr lang="en"/>
              <a:t>In </a:t>
            </a:r>
            <a:r>
              <a:rPr lang="en"/>
              <a:t>opposition</a:t>
            </a:r>
            <a:r>
              <a:rPr lang="en"/>
              <a:t> to source - it refers to a dbt entity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1dea87a913_0_3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1dea87a91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f48fd231b_0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1f48fd231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does dbt know where to find tables, schemas and data warehouse?</a:t>
            </a:r>
            <a:endParaRPr/>
          </a:p>
          <a:p>
            <a:pPr indent="-298450" lvl="0" marL="457200" rtl="0" algn="l">
              <a:spcBef>
                <a:spcPts val="0"/>
              </a:spcBef>
              <a:spcAft>
                <a:spcPts val="0"/>
              </a:spcAft>
              <a:buSzPts val="1100"/>
              <a:buChar char="●"/>
            </a:pPr>
            <a:r>
              <a:rPr lang="en"/>
              <a:t>We need to tell him that by editing a profiles.yml config</a:t>
            </a:r>
            <a:endParaRPr/>
          </a:p>
          <a:p>
            <a:pPr indent="-298450" lvl="1" marL="914400" rtl="0" algn="l">
              <a:spcBef>
                <a:spcPts val="0"/>
              </a:spcBef>
              <a:spcAft>
                <a:spcPts val="0"/>
              </a:spcAft>
              <a:buSzPts val="1100"/>
              <a:buChar char="○"/>
            </a:pPr>
            <a:r>
              <a:rPr lang="en"/>
              <a:t>The config is stored by default in dbt </a:t>
            </a:r>
            <a:r>
              <a:rPr lang="en"/>
              <a:t>installation</a:t>
            </a:r>
            <a:r>
              <a:rPr lang="en"/>
              <a:t> root folder</a:t>
            </a:r>
            <a:endParaRPr/>
          </a:p>
          <a:p>
            <a:pPr indent="-298450" lvl="1" marL="914400" rtl="0" algn="l">
              <a:spcBef>
                <a:spcPts val="0"/>
              </a:spcBef>
              <a:spcAft>
                <a:spcPts val="0"/>
              </a:spcAft>
              <a:buSzPts val="1100"/>
              <a:buChar char="○"/>
            </a:pPr>
            <a:r>
              <a:rPr lang="en"/>
              <a:t>We specify config for every distinct project</a:t>
            </a:r>
            <a:endParaRPr/>
          </a:p>
          <a:p>
            <a:pPr indent="-298450" lvl="1" marL="914400" rtl="0" algn="l">
              <a:spcBef>
                <a:spcPts val="0"/>
              </a:spcBef>
              <a:spcAft>
                <a:spcPts val="0"/>
              </a:spcAft>
              <a:buSzPts val="1100"/>
              <a:buChar char="○"/>
            </a:pPr>
            <a:r>
              <a:rPr lang="en"/>
              <a:t>Define default execution environment</a:t>
            </a:r>
            <a:endParaRPr/>
          </a:p>
          <a:p>
            <a:pPr indent="-298450" lvl="1" marL="914400" rtl="0" algn="l">
              <a:spcBef>
                <a:spcPts val="0"/>
              </a:spcBef>
              <a:spcAft>
                <a:spcPts val="0"/>
              </a:spcAft>
              <a:buSzPts val="1100"/>
              <a:buChar char="○"/>
            </a:pPr>
            <a:r>
              <a:rPr lang="en"/>
              <a:t>Define execution environment config</a:t>
            </a:r>
            <a:endParaRPr/>
          </a:p>
          <a:p>
            <a:pPr indent="-298450" lvl="2" marL="1371600" rtl="0" algn="l">
              <a:spcBef>
                <a:spcPts val="0"/>
              </a:spcBef>
              <a:spcAft>
                <a:spcPts val="0"/>
              </a:spcAft>
              <a:buSzPts val="1100"/>
              <a:buChar char="■"/>
            </a:pPr>
            <a:r>
              <a:rPr lang="en"/>
              <a:t>Type of DB</a:t>
            </a:r>
            <a:endParaRPr/>
          </a:p>
          <a:p>
            <a:pPr indent="-298450" lvl="2" marL="1371600" rtl="0" algn="l">
              <a:spcBef>
                <a:spcPts val="0"/>
              </a:spcBef>
              <a:spcAft>
                <a:spcPts val="0"/>
              </a:spcAft>
              <a:buSzPts val="1100"/>
              <a:buChar char="■"/>
            </a:pPr>
            <a:r>
              <a:rPr lang="en"/>
              <a:t>Address</a:t>
            </a:r>
            <a:endParaRPr/>
          </a:p>
          <a:p>
            <a:pPr indent="-298450" lvl="2" marL="1371600" rtl="0" algn="l">
              <a:spcBef>
                <a:spcPts val="0"/>
              </a:spcBef>
              <a:spcAft>
                <a:spcPts val="0"/>
              </a:spcAft>
              <a:buSzPts val="1100"/>
              <a:buChar char="■"/>
            </a:pPr>
            <a:r>
              <a:rPr lang="en"/>
              <a:t>Access credentials</a:t>
            </a:r>
            <a:endParaRPr/>
          </a:p>
          <a:p>
            <a:pPr indent="-298450" lvl="2" marL="1371600" rtl="0" algn="l">
              <a:spcBef>
                <a:spcPts val="0"/>
              </a:spcBef>
              <a:spcAft>
                <a:spcPts val="0"/>
              </a:spcAft>
              <a:buSzPts val="1100"/>
              <a:buChar char="■"/>
            </a:pPr>
            <a:r>
              <a:rPr lang="en"/>
              <a:t>Name of database</a:t>
            </a:r>
            <a:endParaRPr/>
          </a:p>
          <a:p>
            <a:pPr indent="-298450" lvl="2" marL="1371600" rtl="0" algn="l">
              <a:spcBef>
                <a:spcPts val="0"/>
              </a:spcBef>
              <a:spcAft>
                <a:spcPts val="0"/>
              </a:spcAft>
              <a:buSzPts val="1100"/>
              <a:buChar char="■"/>
            </a:pPr>
            <a:r>
              <a:rPr lang="en"/>
              <a:t>Name of schema</a:t>
            </a:r>
            <a:endParaRPr/>
          </a:p>
          <a:p>
            <a:pPr indent="-298450" lvl="2" marL="1371600" rtl="0" algn="l">
              <a:spcBef>
                <a:spcPts val="0"/>
              </a:spcBef>
              <a:spcAft>
                <a:spcPts val="0"/>
              </a:spcAft>
              <a:buSzPts val="1100"/>
              <a:buChar char="■"/>
            </a:pPr>
            <a:r>
              <a:rPr lang="en"/>
              <a:t>Threads</a:t>
            </a:r>
            <a:endParaRPr/>
          </a:p>
          <a:p>
            <a:pPr indent="-298450" lvl="0" marL="457200" rtl="0" algn="l">
              <a:spcBef>
                <a:spcPts val="0"/>
              </a:spcBef>
              <a:spcAft>
                <a:spcPts val="0"/>
              </a:spcAft>
              <a:buSzPts val="1100"/>
              <a:buChar char="●"/>
            </a:pPr>
            <a:r>
              <a:rPr lang="en"/>
              <a:t>MDP does configuration automatically within DP Framework</a:t>
            </a:r>
            <a:endParaRPr/>
          </a:p>
          <a:p>
            <a:pPr indent="-298450" lvl="0" marL="457200" rtl="0" algn="l">
              <a:spcBef>
                <a:spcPts val="0"/>
              </a:spcBef>
              <a:spcAft>
                <a:spcPts val="0"/>
              </a:spcAft>
              <a:buSzPts val="1100"/>
              <a:buChar char="●"/>
            </a:pPr>
            <a:r>
              <a:rPr lang="en"/>
              <a:t>Access to DWH is granted through GCP account</a:t>
            </a:r>
            <a:endParaRPr/>
          </a:p>
          <a:p>
            <a:pPr indent="-298450" lvl="0" marL="457200" rtl="0" algn="l">
              <a:spcBef>
                <a:spcPts val="0"/>
              </a:spcBef>
              <a:spcAft>
                <a:spcPts val="0"/>
              </a:spcAft>
              <a:buSzPts val="1100"/>
              <a:buChar char="●"/>
            </a:pPr>
            <a:r>
              <a:rPr lang="en"/>
              <a:t>User at least needs to know where is his data stored at time where he creates his project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f48fd231b_1_4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1f48fd231b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Now ill show how to create your personal workspace in the cloud using our platform</a:t>
            </a:r>
            <a:endParaRPr/>
          </a:p>
          <a:p>
            <a:pPr indent="0" lvl="0" marL="0" rtl="0" algn="l">
              <a:spcBef>
                <a:spcPts val="0"/>
              </a:spcBef>
              <a:spcAft>
                <a:spcPts val="0"/>
              </a:spcAft>
              <a:buNone/>
            </a:pPr>
            <a:r>
              <a:rPr lang="en"/>
              <a:t>And then we will make frist steps into dbt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7dbcc2cbb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57dbcc2cb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Web browser</a:t>
            </a:r>
            <a:endParaRPr/>
          </a:p>
          <a:p>
            <a:pPr indent="-298450" lvl="0" marL="457200" rtl="0" algn="l">
              <a:spcBef>
                <a:spcPts val="0"/>
              </a:spcBef>
              <a:spcAft>
                <a:spcPts val="0"/>
              </a:spcAft>
              <a:buSzPts val="1100"/>
              <a:buChar char="-"/>
            </a:pPr>
            <a:r>
              <a:rPr lang="en"/>
              <a:t>Google account</a:t>
            </a:r>
            <a:endParaRPr/>
          </a:p>
          <a:p>
            <a:pPr indent="-298450" lvl="0" marL="457200" rtl="0" algn="l">
              <a:spcBef>
                <a:spcPts val="0"/>
              </a:spcBef>
              <a:spcAft>
                <a:spcPts val="0"/>
              </a:spcAft>
              <a:buSzPts val="1100"/>
              <a:buChar char="-"/>
            </a:pPr>
            <a:r>
              <a:rPr lang="en"/>
              <a:t>Gitlab account - can be created with google, but password needs to be added </a:t>
            </a:r>
            <a:r>
              <a:rPr lang="en"/>
              <a:t>manually</a:t>
            </a:r>
            <a:r>
              <a:rPr lang="en"/>
              <a:t> </a:t>
            </a:r>
            <a:endParaRPr/>
          </a:p>
          <a:p>
            <a:pPr indent="-298450" lvl="0" marL="457200" rtl="0" algn="l">
              <a:spcBef>
                <a:spcPts val="0"/>
              </a:spcBef>
              <a:spcAft>
                <a:spcPts val="0"/>
              </a:spcAft>
              <a:buSzPts val="1100"/>
              <a:buChar char="-"/>
            </a:pPr>
            <a:r>
              <a:rPr lang="en"/>
              <a:t>Send gmail addres to Andrzej</a:t>
            </a:r>
            <a:endParaRPr/>
          </a:p>
          <a:p>
            <a:pPr indent="-298450" lvl="0" marL="457200" rtl="0" algn="l">
              <a:spcBef>
                <a:spcPts val="0"/>
              </a:spcBef>
              <a:spcAft>
                <a:spcPts val="0"/>
              </a:spcAft>
              <a:buSzPts val="1100"/>
              <a:buChar char="-"/>
            </a:pPr>
            <a:r>
              <a:rPr lang="en"/>
              <a:t>You will be invited to gitlab group and Slack channel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8093cb9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8093cb9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f64681511_1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df6468151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Session 1 is about core concepts of modern data stack and one of its main components - which is dbt. We will cover some fundamentals here.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df64681511_1_106: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df64681511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Dbt workflow</a:t>
            </a:r>
            <a:endParaRPr/>
          </a:p>
          <a:p>
            <a:pPr indent="-298450" lvl="0" marL="457200" rtl="0" algn="l">
              <a:spcBef>
                <a:spcPts val="0"/>
              </a:spcBef>
              <a:spcAft>
                <a:spcPts val="0"/>
              </a:spcAft>
              <a:buSzPts val="1100"/>
              <a:buChar char="-"/>
            </a:pPr>
            <a:r>
              <a:rPr lang="en"/>
              <a:t>Using text editor or IDE we write a SELECT statement </a:t>
            </a:r>
            <a:endParaRPr/>
          </a:p>
          <a:p>
            <a:pPr indent="-298450" lvl="0" marL="457200" rtl="0" algn="l">
              <a:spcBef>
                <a:spcPts val="0"/>
              </a:spcBef>
              <a:spcAft>
                <a:spcPts val="0"/>
              </a:spcAft>
              <a:buSzPts val="1100"/>
              <a:buChar char="-"/>
            </a:pPr>
            <a:r>
              <a:rPr lang="en"/>
              <a:t>Then the model, or a </a:t>
            </a:r>
            <a:r>
              <a:rPr lang="en"/>
              <a:t>pipeline</a:t>
            </a:r>
            <a:r>
              <a:rPr lang="en"/>
              <a:t> made by many models is executed</a:t>
            </a:r>
            <a:endParaRPr/>
          </a:p>
          <a:p>
            <a:pPr indent="-298450" lvl="1" marL="914400" rtl="0" algn="l">
              <a:spcBef>
                <a:spcPts val="0"/>
              </a:spcBef>
              <a:spcAft>
                <a:spcPts val="0"/>
              </a:spcAft>
              <a:buSzPts val="1100"/>
              <a:buChar char="-"/>
            </a:pPr>
            <a:r>
              <a:rPr lang="en"/>
              <a:t>dbt run with its variations and clauses</a:t>
            </a:r>
            <a:endParaRPr/>
          </a:p>
          <a:p>
            <a:pPr indent="-298450" lvl="0" marL="457200" rtl="0" algn="l">
              <a:spcBef>
                <a:spcPts val="0"/>
              </a:spcBef>
              <a:spcAft>
                <a:spcPts val="0"/>
              </a:spcAft>
              <a:buSzPts val="1100"/>
              <a:buChar char="-"/>
            </a:pPr>
            <a:r>
              <a:rPr lang="en"/>
              <a:t>Write and trigger tests after pipeline execution</a:t>
            </a:r>
            <a:endParaRPr/>
          </a:p>
          <a:p>
            <a:pPr indent="-298450" lvl="0" marL="457200" rtl="0" algn="l">
              <a:spcBef>
                <a:spcPts val="0"/>
              </a:spcBef>
              <a:spcAft>
                <a:spcPts val="0"/>
              </a:spcAft>
              <a:buSzPts val="1100"/>
              <a:buChar char="-"/>
            </a:pPr>
            <a:r>
              <a:rPr lang="en"/>
              <a:t>We write documentation (very rich docs generator)</a:t>
            </a:r>
            <a:endParaRPr/>
          </a:p>
          <a:p>
            <a:pPr indent="-298450" lvl="0" marL="457200" rtl="0" algn="l">
              <a:spcBef>
                <a:spcPts val="0"/>
              </a:spcBef>
              <a:spcAft>
                <a:spcPts val="0"/>
              </a:spcAft>
              <a:buSzPts val="1100"/>
              <a:buChar char="-"/>
            </a:pPr>
            <a:r>
              <a:rPr lang="en"/>
              <a:t>Publish or deploy the SQL pipeline to dev / prod</a:t>
            </a:r>
            <a:endParaRPr/>
          </a:p>
          <a:p>
            <a:pPr indent="-298450" lvl="0" marL="457200" rtl="0" algn="l">
              <a:spcBef>
                <a:spcPts val="0"/>
              </a:spcBef>
              <a:spcAft>
                <a:spcPts val="0"/>
              </a:spcAft>
              <a:buSzPts val="1100"/>
              <a:buChar char="-"/>
            </a:pPr>
            <a:r>
              <a:rPr lang="en"/>
              <a:t>And the circle ends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df64681511_1_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df6468151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we talked about SOURCE and REF functions</a:t>
            </a:r>
            <a:endParaRPr/>
          </a:p>
          <a:p>
            <a:pPr indent="-298450" lvl="0" marL="457200" rtl="0" algn="l">
              <a:spcBef>
                <a:spcPts val="0"/>
              </a:spcBef>
              <a:spcAft>
                <a:spcPts val="0"/>
              </a:spcAft>
              <a:buSzPts val="1100"/>
              <a:buChar char="●"/>
            </a:pPr>
            <a:r>
              <a:rPr lang="en"/>
              <a:t>This is connected to the concept of dbt sources</a:t>
            </a:r>
            <a:endParaRPr/>
          </a:p>
          <a:p>
            <a:pPr indent="-298450" lvl="0" marL="457200" rtl="0" algn="l">
              <a:spcBef>
                <a:spcPts val="0"/>
              </a:spcBef>
              <a:spcAft>
                <a:spcPts val="0"/>
              </a:spcAft>
              <a:buSzPts val="1100"/>
              <a:buChar char="●"/>
            </a:pPr>
            <a:r>
              <a:rPr lang="en"/>
              <a:t>Dbt source is NOT a model</a:t>
            </a:r>
            <a:endParaRPr/>
          </a:p>
          <a:p>
            <a:pPr indent="-298450" lvl="0" marL="457200" rtl="0" algn="l">
              <a:spcBef>
                <a:spcPts val="0"/>
              </a:spcBef>
              <a:spcAft>
                <a:spcPts val="0"/>
              </a:spcAft>
              <a:buSzPts val="1100"/>
              <a:buChar char="●"/>
            </a:pPr>
            <a:r>
              <a:rPr lang="en"/>
              <a:t>It needs to be defined as a separate entity in dbt</a:t>
            </a:r>
            <a:endParaRPr/>
          </a:p>
          <a:p>
            <a:pPr indent="-298450" lvl="0" marL="457200" rtl="0" algn="l">
              <a:spcBef>
                <a:spcPts val="0"/>
              </a:spcBef>
              <a:spcAft>
                <a:spcPts val="0"/>
              </a:spcAft>
              <a:buSzPts val="1100"/>
              <a:buChar char="●"/>
            </a:pPr>
            <a:r>
              <a:rPr lang="en"/>
              <a:t>Only YAML</a:t>
            </a:r>
            <a:endParaRPr/>
          </a:p>
          <a:p>
            <a:pPr indent="-298450" lvl="0" marL="457200" rtl="0" algn="l">
              <a:spcBef>
                <a:spcPts val="0"/>
              </a:spcBef>
              <a:spcAft>
                <a:spcPts val="0"/>
              </a:spcAft>
              <a:buSzPts val="1100"/>
              <a:buChar char="●"/>
            </a:pPr>
            <a:r>
              <a:rPr lang="en"/>
              <a:t>We can put tests ad documentation on sources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df64681511_1_8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1df64681511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 this is how it looks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df64681511_1_187: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df64681511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we go to models there is one thing worth talking about</a:t>
            </a:r>
            <a:endParaRPr/>
          </a:p>
          <a:p>
            <a:pPr indent="-298450" lvl="0" marL="457200" rtl="0" algn="l">
              <a:spcBef>
                <a:spcPts val="0"/>
              </a:spcBef>
              <a:spcAft>
                <a:spcPts val="0"/>
              </a:spcAft>
              <a:buSzPts val="1100"/>
              <a:buChar char="●"/>
            </a:pPr>
            <a:r>
              <a:rPr lang="en"/>
              <a:t>Sometimes we need to use small chunks of data, </a:t>
            </a:r>
            <a:endParaRPr/>
          </a:p>
          <a:p>
            <a:pPr indent="-298450" lvl="0" marL="457200" rtl="0" algn="l">
              <a:spcBef>
                <a:spcPts val="0"/>
              </a:spcBef>
              <a:spcAft>
                <a:spcPts val="0"/>
              </a:spcAft>
              <a:buSzPts val="1100"/>
              <a:buChar char="●"/>
            </a:pPr>
            <a:r>
              <a:rPr lang="en"/>
              <a:t>Like for example, someone sends us a small CSV, couple of hundreds of rows table with some mapping between some columns</a:t>
            </a:r>
            <a:endParaRPr/>
          </a:p>
          <a:p>
            <a:pPr indent="-298450" lvl="0" marL="457200" rtl="0" algn="l">
              <a:spcBef>
                <a:spcPts val="0"/>
              </a:spcBef>
              <a:spcAft>
                <a:spcPts val="0"/>
              </a:spcAft>
              <a:buSzPts val="1100"/>
              <a:buChar char="●"/>
            </a:pPr>
            <a:r>
              <a:rPr lang="en"/>
              <a:t>In that case we could directly </a:t>
            </a:r>
            <a:r>
              <a:rPr lang="en"/>
              <a:t>upload</a:t>
            </a:r>
            <a:r>
              <a:rPr lang="en"/>
              <a:t> that table in DWH and make it a source for our dbt models</a:t>
            </a:r>
            <a:endParaRPr/>
          </a:p>
          <a:p>
            <a:pPr indent="-298450" lvl="0" marL="457200" rtl="0" algn="l">
              <a:spcBef>
                <a:spcPts val="0"/>
              </a:spcBef>
              <a:spcAft>
                <a:spcPts val="0"/>
              </a:spcAft>
              <a:buSzPts val="1100"/>
              <a:buChar char="●"/>
            </a:pPr>
            <a:r>
              <a:rPr lang="en"/>
              <a:t>Or make it a part of dbt by storing this CSV in our project</a:t>
            </a:r>
            <a:endParaRPr/>
          </a:p>
          <a:p>
            <a:pPr indent="-298450" lvl="0" marL="457200" rtl="0" algn="l">
              <a:spcBef>
                <a:spcPts val="0"/>
              </a:spcBef>
              <a:spcAft>
                <a:spcPts val="0"/>
              </a:spcAft>
              <a:buSzPts val="1100"/>
              <a:buChar char="●"/>
            </a:pPr>
            <a:r>
              <a:rPr lang="en"/>
              <a:t>When we put this CSV in a seeds folder the file becomes a seed</a:t>
            </a:r>
            <a:endParaRPr/>
          </a:p>
          <a:p>
            <a:pPr indent="-298450" lvl="0" marL="457200" rtl="0" algn="l">
              <a:spcBef>
                <a:spcPts val="0"/>
              </a:spcBef>
              <a:spcAft>
                <a:spcPts val="0"/>
              </a:spcAft>
              <a:buSzPts val="1100"/>
              <a:buChar char="●"/>
            </a:pPr>
            <a:r>
              <a:rPr lang="en"/>
              <a:t>In the example above we add table with tax rates for countries</a:t>
            </a:r>
            <a:endParaRPr/>
          </a:p>
          <a:p>
            <a:pPr indent="0" lvl="0" marL="45720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df64681511_1_25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df64681511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And by using the dbt seed command, the dbt will put it into dwh by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add yaml metaconfig for seed files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test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reference it downstream using REF jinja function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df64681511_1_2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df64681511_1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a:t>
            </a:r>
            <a:r>
              <a:rPr lang="en"/>
              <a:t>finally</a:t>
            </a:r>
            <a:r>
              <a:rPr lang="en"/>
              <a:t> - the models</a:t>
            </a:r>
            <a:endParaRPr/>
          </a:p>
          <a:p>
            <a:pPr indent="-298450" lvl="0" marL="457200" rtl="0" algn="l">
              <a:spcBef>
                <a:spcPts val="0"/>
              </a:spcBef>
              <a:spcAft>
                <a:spcPts val="0"/>
              </a:spcAft>
              <a:buSzPts val="1100"/>
              <a:buChar char="●"/>
            </a:pPr>
            <a:r>
              <a:rPr lang="en"/>
              <a:t>Read the slide lol</a:t>
            </a:r>
            <a:endParaRPr/>
          </a:p>
          <a:p>
            <a:pPr indent="-298450" lvl="0" marL="457200" rtl="0" algn="l">
              <a:spcBef>
                <a:spcPts val="0"/>
              </a:spcBef>
              <a:spcAft>
                <a:spcPts val="0"/>
              </a:spcAft>
              <a:buSzPts val="1100"/>
              <a:buChar char="●"/>
            </a:pPr>
            <a:r>
              <a:rPr lang="en"/>
              <a:t>In the example on the slide, the model is created from two joined sources</a:t>
            </a:r>
            <a:endParaRPr/>
          </a:p>
          <a:p>
            <a:pPr indent="-298450" lvl="0" marL="457200" rtl="0" algn="l">
              <a:spcBef>
                <a:spcPts val="0"/>
              </a:spcBef>
              <a:spcAft>
                <a:spcPts val="0"/>
              </a:spcAft>
              <a:buSzPts val="1100"/>
              <a:buChar char="●"/>
            </a:pPr>
            <a:r>
              <a:rPr lang="en"/>
              <a:t>New model is called order_items_with_tax and adds country column to otder_items, this will be needed for tax caluclations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df64681511_1_243: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df64681511_1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we trigger dbt run command models are compiled and sent to Bigquery</a:t>
            </a:r>
            <a:endParaRPr/>
          </a:p>
          <a:p>
            <a:pPr indent="-298450" lvl="0" marL="457200" rtl="0" algn="l">
              <a:spcBef>
                <a:spcPts val="0"/>
              </a:spcBef>
              <a:spcAft>
                <a:spcPts val="0"/>
              </a:spcAft>
              <a:buSzPts val="1100"/>
              <a:buChar char="●"/>
            </a:pPr>
            <a:r>
              <a:rPr lang="en"/>
              <a:t>As a result new table or view materializes in our private working schema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df822f920e_0_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df822f920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that is how it looks, when we inspect a lineage graph</a:t>
            </a:r>
            <a:endParaRPr/>
          </a:p>
          <a:p>
            <a:pPr indent="-298450" lvl="0" marL="457200" rtl="0" algn="l">
              <a:spcBef>
                <a:spcPts val="0"/>
              </a:spcBef>
              <a:spcAft>
                <a:spcPts val="0"/>
              </a:spcAft>
              <a:buSzPts val="1100"/>
              <a:buChar char="●"/>
            </a:pPr>
            <a:r>
              <a:rPr lang="en"/>
              <a:t>We have two source entities, raw tables</a:t>
            </a:r>
            <a:endParaRPr/>
          </a:p>
          <a:p>
            <a:pPr indent="-298450" lvl="0" marL="457200" rtl="0" algn="l">
              <a:spcBef>
                <a:spcPts val="0"/>
              </a:spcBef>
              <a:spcAft>
                <a:spcPts val="0"/>
              </a:spcAft>
              <a:buSzPts val="1100"/>
              <a:buChar char="●"/>
            </a:pPr>
            <a:r>
              <a:rPr lang="en"/>
              <a:t>And a model, that is referencing directly those sources and joins them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76b8a0c52_1_11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576b8a0c52_1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Todays schedule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3 sessions</a:t>
            </a:r>
            <a:endParaRPr/>
          </a:p>
          <a:p>
            <a:pPr indent="-298450" lvl="0" marL="457200" rtl="0" algn="l">
              <a:spcBef>
                <a:spcPts val="0"/>
              </a:spcBef>
              <a:spcAft>
                <a:spcPts val="0"/>
              </a:spcAft>
              <a:buSzPts val="1100"/>
              <a:buChar char="-"/>
            </a:pPr>
            <a:r>
              <a:rPr lang="en"/>
              <a:t>Each ending / or having hands on coding exercises</a:t>
            </a:r>
            <a:endParaRPr/>
          </a:p>
          <a:p>
            <a:pPr indent="-298450" lvl="0" marL="457200" rtl="0" algn="l">
              <a:spcBef>
                <a:spcPts val="0"/>
              </a:spcBef>
              <a:spcAft>
                <a:spcPts val="0"/>
              </a:spcAft>
              <a:buSzPts val="1100"/>
              <a:buChar char="-"/>
            </a:pPr>
            <a:r>
              <a:rPr lang="en"/>
              <a:t>Launch break at ca. 12:00 im not really sure lol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df822f920e_0_5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df822f920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if we create new model that takes tax rates and adds them to order_items_with_country</a:t>
            </a:r>
            <a:endParaRPr/>
          </a:p>
          <a:p>
            <a:pPr indent="-298450" lvl="0" marL="457200" rtl="0" algn="l">
              <a:spcBef>
                <a:spcPts val="0"/>
              </a:spcBef>
              <a:spcAft>
                <a:spcPts val="0"/>
              </a:spcAft>
              <a:buSzPts val="1100"/>
              <a:buChar char="●"/>
            </a:pPr>
            <a:r>
              <a:rPr lang="en"/>
              <a:t>Then it calculates the tax and reports it in new column</a:t>
            </a:r>
            <a:endParaRPr/>
          </a:p>
          <a:p>
            <a:pPr indent="-298450" lvl="0" marL="457200" rtl="0" algn="l">
              <a:spcBef>
                <a:spcPts val="0"/>
              </a:spcBef>
              <a:spcAft>
                <a:spcPts val="0"/>
              </a:spcAft>
              <a:buSzPts val="1100"/>
              <a:buChar char="●"/>
            </a:pPr>
            <a:r>
              <a:rPr lang="en"/>
              <a:t>T</a:t>
            </a:r>
            <a:r>
              <a:rPr lang="en"/>
              <a:t>his is how it could look like</a:t>
            </a:r>
            <a:endParaRPr/>
          </a:p>
          <a:p>
            <a:pPr indent="-298450" lvl="0" marL="457200" rtl="0" algn="l">
              <a:spcBef>
                <a:spcPts val="0"/>
              </a:spcBef>
              <a:spcAft>
                <a:spcPts val="0"/>
              </a:spcAft>
              <a:buSzPts val="1100"/>
              <a:buChar char="●"/>
            </a:pPr>
            <a:r>
              <a:rPr lang="en"/>
              <a:t>We are referencing a seed</a:t>
            </a:r>
            <a:endParaRPr/>
          </a:p>
          <a:p>
            <a:pPr indent="-298450" lvl="0" marL="457200" rtl="0" algn="l">
              <a:spcBef>
                <a:spcPts val="0"/>
              </a:spcBef>
              <a:spcAft>
                <a:spcPts val="0"/>
              </a:spcAft>
              <a:buSzPts val="1100"/>
              <a:buChar char="●"/>
            </a:pPr>
            <a:r>
              <a:rPr lang="en"/>
              <a:t>And referencing our previously created model</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f822f920e_0_69: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df822f920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after dbt run, the graph will look like that</a:t>
            </a:r>
            <a:endParaRPr/>
          </a:p>
          <a:p>
            <a:pPr indent="-298450" lvl="0" marL="457200" rtl="0" algn="l">
              <a:spcBef>
                <a:spcPts val="0"/>
              </a:spcBef>
              <a:spcAft>
                <a:spcPts val="0"/>
              </a:spcAft>
              <a:buSzPts val="1100"/>
              <a:buChar char="●"/>
            </a:pPr>
            <a:r>
              <a:rPr lang="en"/>
              <a:t>There are two new entities - tax rates seed</a:t>
            </a:r>
            <a:endParaRPr/>
          </a:p>
          <a:p>
            <a:pPr indent="-298450" lvl="0" marL="457200" rtl="0" algn="l">
              <a:spcBef>
                <a:spcPts val="0"/>
              </a:spcBef>
              <a:spcAft>
                <a:spcPts val="0"/>
              </a:spcAft>
              <a:buSzPts val="1100"/>
              <a:buChar char="●"/>
            </a:pPr>
            <a:r>
              <a:rPr lang="en"/>
              <a:t>And our new model taking data from both those entities here</a:t>
            </a:r>
            <a:endParaRPr/>
          </a:p>
          <a:p>
            <a:pPr indent="-298450" lvl="0" marL="457200" rtl="0" algn="l">
              <a:spcBef>
                <a:spcPts val="0"/>
              </a:spcBef>
              <a:spcAft>
                <a:spcPts val="0"/>
              </a:spcAft>
              <a:buSzPts val="1100"/>
              <a:buChar char="●"/>
            </a:pPr>
            <a:r>
              <a:rPr lang="en"/>
              <a:t>The oversimplified tax calculating pipeline is ready!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22bf11e8a_0_5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222bf11e8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197fc8ce6_0_1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1d197fc8ce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Start the second part of Session 2 with explaining the YAML metaconfig file</a:t>
            </a:r>
            <a:endParaRPr/>
          </a:p>
          <a:p>
            <a:pPr indent="-298450" lvl="0" marL="457200" rtl="0" algn="l">
              <a:spcBef>
                <a:spcPts val="0"/>
              </a:spcBef>
              <a:spcAft>
                <a:spcPts val="0"/>
              </a:spcAft>
              <a:buSzPts val="1100"/>
              <a:buChar char="●"/>
            </a:pPr>
            <a:r>
              <a:rPr lang="en"/>
              <a:t>For models yaml file is optional but extremely useful</a:t>
            </a:r>
            <a:endParaRPr/>
          </a:p>
          <a:p>
            <a:pPr indent="-298450" lvl="0" marL="457200" rtl="0" algn="l">
              <a:spcBef>
                <a:spcPts val="0"/>
              </a:spcBef>
              <a:spcAft>
                <a:spcPts val="0"/>
              </a:spcAft>
              <a:buSzPts val="1100"/>
              <a:buChar char="●"/>
            </a:pPr>
            <a:r>
              <a:rPr lang="en"/>
              <a:t>This is an example: yaml file and its corresponding SQL</a:t>
            </a:r>
            <a:endParaRPr/>
          </a:p>
          <a:p>
            <a:pPr indent="-298450" lvl="0" marL="457200" rtl="0" algn="l">
              <a:spcBef>
                <a:spcPts val="0"/>
              </a:spcBef>
              <a:spcAft>
                <a:spcPts val="0"/>
              </a:spcAft>
              <a:buSzPts val="1100"/>
              <a:buChar char="●"/>
            </a:pPr>
            <a:r>
              <a:rPr lang="en"/>
              <a:t>But also define which generic tests that will be used for our the model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d197fc8ce6_0_5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d197fc8ce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mentioned tests, what are they</a:t>
            </a:r>
            <a:endParaRPr/>
          </a:p>
          <a:p>
            <a:pPr indent="-298450" lvl="0" marL="457200" rtl="0" algn="l">
              <a:spcBef>
                <a:spcPts val="0"/>
              </a:spcBef>
              <a:spcAft>
                <a:spcPts val="0"/>
              </a:spcAft>
              <a:buSzPts val="1100"/>
              <a:buChar char="●"/>
            </a:pPr>
            <a:r>
              <a:rPr lang="en"/>
              <a:t>Test is a select statement representing assertion about your model, seed or source</a:t>
            </a:r>
            <a:endParaRPr/>
          </a:p>
          <a:p>
            <a:pPr indent="-298450" lvl="0" marL="457200" rtl="0" algn="l">
              <a:spcBef>
                <a:spcPts val="0"/>
              </a:spcBef>
              <a:spcAft>
                <a:spcPts val="0"/>
              </a:spcAft>
              <a:buSzPts val="1100"/>
              <a:buChar char="●"/>
            </a:pPr>
            <a:r>
              <a:rPr lang="en"/>
              <a:t>TEST FAILS whenever at lest one record is returned by the query</a:t>
            </a:r>
            <a:endParaRPr/>
          </a:p>
          <a:p>
            <a:pPr indent="-298450" lvl="0" marL="457200" rtl="0" algn="l">
              <a:spcBef>
                <a:spcPts val="0"/>
              </a:spcBef>
              <a:spcAft>
                <a:spcPts val="0"/>
              </a:spcAft>
              <a:buSzPts val="1100"/>
              <a:buChar char="●"/>
            </a:pPr>
            <a:r>
              <a:rPr lang="en"/>
              <a:t>Test passes wheneve no data is returned</a:t>
            </a:r>
            <a:endParaRPr/>
          </a:p>
          <a:p>
            <a:pPr indent="-298450" lvl="0" marL="457200" rtl="0" algn="l">
              <a:spcBef>
                <a:spcPts val="0"/>
              </a:spcBef>
              <a:spcAft>
                <a:spcPts val="0"/>
              </a:spcAft>
              <a:buSzPts val="1100"/>
              <a:buChar char="●"/>
            </a:pPr>
            <a:r>
              <a:rPr lang="en"/>
              <a:t>We’ve got two types of test in dbt: generic and singular</a:t>
            </a:r>
            <a:endParaRPr/>
          </a:p>
          <a:p>
            <a:pPr indent="-298450" lvl="0" marL="457200" rtl="0" algn="l">
              <a:spcBef>
                <a:spcPts val="0"/>
              </a:spcBef>
              <a:spcAft>
                <a:spcPts val="0"/>
              </a:spcAft>
              <a:buSzPts val="1100"/>
              <a:buChar char="●"/>
            </a:pPr>
            <a:r>
              <a:rPr lang="en"/>
              <a:t>This one on the screen is SINGULAR</a:t>
            </a:r>
            <a:endParaRPr/>
          </a:p>
          <a:p>
            <a:pPr indent="-298450" lvl="0" marL="457200" rtl="0" algn="l">
              <a:spcBef>
                <a:spcPts val="0"/>
              </a:spcBef>
              <a:spcAft>
                <a:spcPts val="0"/>
              </a:spcAft>
              <a:buSzPts val="1100"/>
              <a:buChar char="●"/>
            </a:pPr>
            <a:r>
              <a:rPr lang="en"/>
              <a:t>Tel what singular test is about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22bf11e8a_0_2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222bf11e8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the dbt output looks for test that passess</a:t>
            </a:r>
            <a:endParaRPr/>
          </a:p>
          <a:p>
            <a:pPr indent="-298450" lvl="0" marL="457200" rtl="0" algn="l">
              <a:spcBef>
                <a:spcPts val="0"/>
              </a:spcBef>
              <a:spcAft>
                <a:spcPts val="0"/>
              </a:spcAft>
              <a:buSzPts val="1100"/>
              <a:buChar char="●"/>
            </a:pPr>
            <a:r>
              <a:rPr lang="en"/>
              <a:t>Or fails</a:t>
            </a:r>
            <a:endParaRPr/>
          </a:p>
          <a:p>
            <a:pPr indent="-298450" lvl="0" marL="457200" rtl="0" algn="l">
              <a:spcBef>
                <a:spcPts val="0"/>
              </a:spcBef>
              <a:spcAft>
                <a:spcPts val="0"/>
              </a:spcAft>
              <a:buSzPts val="1100"/>
              <a:buChar char="●"/>
            </a:pPr>
            <a:r>
              <a:rPr lang="en"/>
              <a:t>Tell what we see on the screen</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222bf11e8a_0_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222bf11e8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Next type of test is a generic test</a:t>
            </a:r>
            <a:endParaRPr/>
          </a:p>
          <a:p>
            <a:pPr indent="-298450" lvl="0" marL="457200" rtl="0" algn="l">
              <a:spcBef>
                <a:spcPts val="0"/>
              </a:spcBef>
              <a:spcAft>
                <a:spcPts val="0"/>
              </a:spcAft>
              <a:buSzPts val="1100"/>
              <a:buChar char="●"/>
            </a:pPr>
            <a:r>
              <a:rPr lang="en"/>
              <a:t>Basically</a:t>
            </a:r>
            <a:r>
              <a:rPr lang="en"/>
              <a:t>, generic test is a macro that can be applied to any column or table</a:t>
            </a:r>
            <a:endParaRPr/>
          </a:p>
          <a:p>
            <a:pPr indent="-298450" lvl="0" marL="457200" rtl="0" algn="l">
              <a:spcBef>
                <a:spcPts val="0"/>
              </a:spcBef>
              <a:spcAft>
                <a:spcPts val="0"/>
              </a:spcAft>
              <a:buSzPts val="1100"/>
              <a:buChar char="●"/>
            </a:pPr>
            <a:r>
              <a:rPr lang="en"/>
              <a:t>Dbt comes with 4 butil int generic test which are</a:t>
            </a:r>
            <a:endParaRPr/>
          </a:p>
          <a:p>
            <a:pPr indent="-298450" lvl="1" marL="914400" rtl="0" algn="l">
              <a:spcBef>
                <a:spcPts val="0"/>
              </a:spcBef>
              <a:spcAft>
                <a:spcPts val="0"/>
              </a:spcAft>
              <a:buSzPts val="1100"/>
              <a:buChar char="○"/>
            </a:pPr>
            <a:r>
              <a:rPr lang="en"/>
              <a:t>Not null</a:t>
            </a:r>
            <a:endParaRPr/>
          </a:p>
          <a:p>
            <a:pPr indent="-298450" lvl="1" marL="914400" rtl="0" algn="l">
              <a:spcBef>
                <a:spcPts val="0"/>
              </a:spcBef>
              <a:spcAft>
                <a:spcPts val="0"/>
              </a:spcAft>
              <a:buSzPts val="1100"/>
              <a:buChar char="○"/>
            </a:pPr>
            <a:r>
              <a:rPr lang="en"/>
              <a:t>Unique</a:t>
            </a:r>
            <a:endParaRPr/>
          </a:p>
          <a:p>
            <a:pPr indent="-298450" lvl="1" marL="914400" rtl="0" algn="l">
              <a:spcBef>
                <a:spcPts val="0"/>
              </a:spcBef>
              <a:spcAft>
                <a:spcPts val="0"/>
              </a:spcAft>
              <a:buSzPts val="1100"/>
              <a:buChar char="○"/>
            </a:pPr>
            <a:r>
              <a:rPr lang="en"/>
              <a:t>…</a:t>
            </a:r>
            <a:endParaRPr/>
          </a:p>
          <a:p>
            <a:pPr indent="-298450" lvl="0" marL="457200" rtl="0" algn="l">
              <a:spcBef>
                <a:spcPts val="0"/>
              </a:spcBef>
              <a:spcAft>
                <a:spcPts val="0"/>
              </a:spcAft>
              <a:buSzPts val="1100"/>
              <a:buChar char="●"/>
            </a:pPr>
            <a:r>
              <a:rPr lang="en"/>
              <a:t>But users can define their own generic tests in form of jinja macros</a:t>
            </a:r>
            <a:endParaRPr/>
          </a:p>
          <a:p>
            <a:pPr indent="-298450" lvl="0" marL="457200" rtl="0" algn="l">
              <a:spcBef>
                <a:spcPts val="0"/>
              </a:spcBef>
              <a:spcAft>
                <a:spcPts val="0"/>
              </a:spcAft>
              <a:buSzPts val="1100"/>
              <a:buChar char="●"/>
            </a:pPr>
            <a:r>
              <a:rPr lang="en"/>
              <a:t>Dbt has official repository for those kind of things, stored in so called package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222bf11e8a_0_4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222bf11e8a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is an example of how the custom generic test looks like</a:t>
            </a:r>
            <a:endParaRPr/>
          </a:p>
          <a:p>
            <a:pPr indent="-298450" lvl="0" marL="457200" rtl="0" algn="l">
              <a:spcBef>
                <a:spcPts val="0"/>
              </a:spcBef>
              <a:spcAft>
                <a:spcPts val="0"/>
              </a:spcAft>
              <a:buSzPts val="1100"/>
              <a:buChar char="●"/>
            </a:pPr>
            <a:r>
              <a:rPr lang="en"/>
              <a:t>Its a select statement but with jinja-specific additions defining type of the macro and variables</a:t>
            </a:r>
            <a:endParaRPr/>
          </a:p>
          <a:p>
            <a:pPr indent="-298450" lvl="0" marL="457200" rtl="0" algn="l">
              <a:spcBef>
                <a:spcPts val="0"/>
              </a:spcBef>
              <a:spcAft>
                <a:spcPts val="0"/>
              </a:spcAft>
              <a:buSzPts val="1100"/>
              <a:buChar char="●"/>
            </a:pPr>
            <a:r>
              <a:rPr lang="en"/>
              <a:t>Variables are then </a:t>
            </a:r>
            <a:r>
              <a:rPr lang="en"/>
              <a:t>referenced</a:t>
            </a:r>
            <a:r>
              <a:rPr lang="en"/>
              <a:t> in select statements using double brackets</a:t>
            </a:r>
            <a:endParaRPr/>
          </a:p>
          <a:p>
            <a:pPr indent="-298450" lvl="0" marL="457200" rtl="0" algn="l">
              <a:spcBef>
                <a:spcPts val="0"/>
              </a:spcBef>
              <a:spcAft>
                <a:spcPts val="0"/>
              </a:spcAft>
              <a:buSzPts val="1100"/>
              <a:buChar char="●"/>
            </a:pPr>
            <a:r>
              <a:rPr lang="en"/>
              <a:t>In contrary to singular tests, we dont put those in tests folder but in macros</a:t>
            </a:r>
            <a:endParaRPr/>
          </a:p>
          <a:p>
            <a:pPr indent="-298450" lvl="0" marL="457200" rtl="0" algn="l">
              <a:spcBef>
                <a:spcPts val="0"/>
              </a:spcBef>
              <a:spcAft>
                <a:spcPts val="0"/>
              </a:spcAft>
              <a:buSzPts val="1100"/>
              <a:buChar char="●"/>
            </a:pPr>
            <a:r>
              <a:rPr lang="en"/>
              <a:t>And by adding proper lines in yaml file we tell dbt this test should be performed on a specific colun</a:t>
            </a:r>
            <a:endParaRPr/>
          </a:p>
          <a:p>
            <a:pPr indent="-298450" lvl="0" marL="457200" rtl="0" algn="l">
              <a:spcBef>
                <a:spcPts val="0"/>
              </a:spcBef>
              <a:spcAft>
                <a:spcPts val="0"/>
              </a:spcAft>
              <a:buSzPts val="1100"/>
              <a:buChar char="●"/>
            </a:pPr>
            <a:r>
              <a:rPr lang="en"/>
              <a:t>Just like for default generic tests</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d197fc8ce6_0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d197fc8c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 we’ve got tests covered</a:t>
            </a:r>
            <a:endParaRPr/>
          </a:p>
          <a:p>
            <a:pPr indent="0" lvl="0" marL="0" rtl="0" algn="l">
              <a:spcBef>
                <a:spcPts val="0"/>
              </a:spcBef>
              <a:spcAft>
                <a:spcPts val="0"/>
              </a:spcAft>
              <a:buNone/>
            </a:pPr>
            <a:r>
              <a:rPr lang="en"/>
              <a:t>Let’s take a look at descriptions</a:t>
            </a:r>
            <a:endParaRPr/>
          </a:p>
          <a:p>
            <a:pPr indent="0" lvl="0" marL="0" rtl="0" algn="l">
              <a:spcBef>
                <a:spcPts val="0"/>
              </a:spcBef>
              <a:spcAft>
                <a:spcPts val="0"/>
              </a:spcAft>
              <a:buNone/>
            </a:pPr>
            <a:r>
              <a:rPr lang="en"/>
              <a:t>In description fields inside of YAML file we can use markdown formatting</a:t>
            </a:r>
            <a:endParaRPr/>
          </a:p>
          <a:p>
            <a:pPr indent="0" lvl="0" marL="0" rtl="0" algn="l">
              <a:spcBef>
                <a:spcPts val="0"/>
              </a:spcBef>
              <a:spcAft>
                <a:spcPts val="0"/>
              </a:spcAft>
              <a:buNone/>
            </a:pPr>
            <a:r>
              <a:rPr lang="en"/>
              <a:t>As well as just ordinary text.</a:t>
            </a:r>
            <a:endParaRPr/>
          </a:p>
          <a:p>
            <a:pPr indent="0" lvl="0" marL="0" rtl="0" algn="l">
              <a:spcBef>
                <a:spcPts val="0"/>
              </a:spcBef>
              <a:spcAft>
                <a:spcPts val="0"/>
              </a:spcAft>
              <a:buNone/>
            </a:pPr>
            <a:r>
              <a:rPr lang="en"/>
              <a:t>This is how dbt project documentation generated by dbt looks like</a:t>
            </a:r>
            <a:endParaRPr/>
          </a:p>
          <a:p>
            <a:pPr indent="0" lvl="0" marL="0" rtl="0" algn="l">
              <a:spcBef>
                <a:spcPts val="0"/>
              </a:spcBef>
              <a:spcAft>
                <a:spcPts val="0"/>
              </a:spcAft>
              <a:buNone/>
            </a:pPr>
            <a:r>
              <a:rPr lang="en"/>
              <a:t>Anything</a:t>
            </a:r>
            <a:r>
              <a:rPr lang="en"/>
              <a:t> we pass to those fields here you will find in here</a:t>
            </a:r>
            <a:endParaRPr/>
          </a:p>
          <a:p>
            <a:pPr indent="0" lvl="0" marL="0" rtl="0" algn="l">
              <a:spcBef>
                <a:spcPts val="0"/>
              </a:spcBef>
              <a:spcAft>
                <a:spcPts val="0"/>
              </a:spcAft>
              <a:buNone/>
            </a:pPr>
            <a:r>
              <a:rPr lang="en"/>
              <a:t>But also this can be parsed to Bigquery as well</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d197fc8ce6_0_69: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d197fc8ce6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a:t>
            </a:r>
            <a:r>
              <a:rPr lang="en"/>
              <a:t>which</a:t>
            </a:r>
            <a:r>
              <a:rPr lang="en"/>
              <a:t> is </a:t>
            </a:r>
            <a:r>
              <a:rPr lang="en"/>
              <a:t>powerful</a:t>
            </a:r>
            <a:r>
              <a:rPr lang="en"/>
              <a:t>, we an preview graphical image of our model dependencies, called DAG or lineage graph</a:t>
            </a:r>
            <a:endParaRPr/>
          </a:p>
          <a:p>
            <a:pPr indent="-298450" lvl="0" marL="457200" rtl="0" algn="l">
              <a:spcBef>
                <a:spcPts val="0"/>
              </a:spcBef>
              <a:spcAft>
                <a:spcPts val="0"/>
              </a:spcAft>
              <a:buSzPts val="1100"/>
              <a:buChar char="●"/>
            </a:pPr>
            <a:r>
              <a:rPr lang="en"/>
              <a:t>Unfortunately it is only table level lineage, column level has not been implemented in dbt yet</a:t>
            </a:r>
            <a:endParaRPr/>
          </a:p>
          <a:p>
            <a:pPr indent="-298450" lvl="0" marL="457200" rtl="0" algn="l">
              <a:spcBef>
                <a:spcPts val="0"/>
              </a:spcBef>
              <a:spcAft>
                <a:spcPts val="0"/>
              </a:spcAft>
              <a:buSzPts val="1100"/>
              <a:buChar char="●"/>
            </a:pPr>
            <a:r>
              <a:rPr lang="en"/>
              <a:t>So, dbt comes with its own documentation generateor</a:t>
            </a:r>
            <a:endParaRPr/>
          </a:p>
          <a:p>
            <a:pPr indent="-298450" lvl="0" marL="457200" rtl="0" algn="l">
              <a:spcBef>
                <a:spcPts val="0"/>
              </a:spcBef>
              <a:spcAft>
                <a:spcPts val="0"/>
              </a:spcAft>
              <a:buSzPts val="1100"/>
              <a:buChar char="●"/>
            </a:pPr>
            <a:r>
              <a:rPr lang="en"/>
              <a:t>DBT hosts it in form of a web page we can also share with others that have no access to dbt projet</a:t>
            </a:r>
            <a:endParaRPr/>
          </a:p>
          <a:p>
            <a:pPr indent="-298450" lvl="0" marL="457200" rtl="0" algn="l">
              <a:spcBef>
                <a:spcPts val="0"/>
              </a:spcBef>
              <a:spcAft>
                <a:spcPts val="0"/>
              </a:spcAft>
              <a:buSzPts val="1100"/>
              <a:buChar char="●"/>
            </a:pPr>
            <a:r>
              <a:rPr lang="en"/>
              <a:t>In order to create that in dbt we use two commands</a:t>
            </a:r>
            <a:endParaRPr/>
          </a:p>
          <a:p>
            <a:pPr indent="-298450" lvl="0" marL="457200" rtl="0" algn="l">
              <a:spcBef>
                <a:spcPts val="0"/>
              </a:spcBef>
              <a:spcAft>
                <a:spcPts val="0"/>
              </a:spcAft>
              <a:buSzPts val="1100"/>
              <a:buChar char="●"/>
            </a:pPr>
            <a:r>
              <a:rPr lang="en"/>
              <a:t>But due to some technical limitations in MDP we created own connector for that, and we run it with a command dp docs serve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7cece6225_0_1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57cece622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Just read this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warmup - ask who is in the room? Dengs, Aengs, </a:t>
            </a:r>
            <a:r>
              <a:rPr lang="en"/>
              <a:t>Danalyst? etc</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d197fc8ce6_0_2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d197fc8ce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to wrap up, its not that we are lazy and want to have one command</a:t>
            </a:r>
            <a:endParaRPr/>
          </a:p>
          <a:p>
            <a:pPr indent="-298450" lvl="0" marL="457200" rtl="0" algn="l">
              <a:spcBef>
                <a:spcPts val="0"/>
              </a:spcBef>
              <a:spcAft>
                <a:spcPts val="0"/>
              </a:spcAft>
              <a:buSzPts val="1100"/>
              <a:buChar char="●"/>
            </a:pPr>
            <a:r>
              <a:rPr lang="en"/>
              <a:t>It’s just because of some procedures that overlap</a:t>
            </a:r>
            <a:endParaRPr/>
          </a:p>
          <a:p>
            <a:pPr indent="-298450" lvl="0" marL="457200" rtl="0" algn="l">
              <a:spcBef>
                <a:spcPts val="0"/>
              </a:spcBef>
              <a:spcAft>
                <a:spcPts val="0"/>
              </a:spcAft>
              <a:buSzPts val="1100"/>
              <a:buChar char="●"/>
            </a:pPr>
            <a:r>
              <a:rPr lang="en"/>
              <a:t>But we will skip the details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222bf11e8a_0_67: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222bf11e8a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Let’s put those new information into practice and move to hands-on exercises session 2b.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28093cb9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28093cb9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31be1b917_0_2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231be1b91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With presentation of datahub we </a:t>
            </a:r>
            <a:r>
              <a:rPr lang="en"/>
              <a:t>officially</a:t>
            </a:r>
            <a:r>
              <a:rPr lang="en"/>
              <a:t> finished session 2 </a:t>
            </a:r>
            <a:endParaRPr/>
          </a:p>
          <a:p>
            <a:pPr indent="-298450" lvl="0" marL="457200" rtl="0" algn="l">
              <a:spcBef>
                <a:spcPts val="0"/>
              </a:spcBef>
              <a:spcAft>
                <a:spcPts val="0"/>
              </a:spcAft>
              <a:buSzPts val="1100"/>
              <a:buChar char="●"/>
            </a:pPr>
            <a:r>
              <a:rPr lang="en"/>
              <a:t>Lets move to tge final part</a:t>
            </a:r>
            <a:endParaRPr/>
          </a:p>
          <a:p>
            <a:pPr indent="-298450" lvl="0" marL="457200" rtl="0" algn="l">
              <a:spcBef>
                <a:spcPts val="0"/>
              </a:spcBef>
              <a:spcAft>
                <a:spcPts val="0"/>
              </a:spcAft>
              <a:buSzPts val="1100"/>
              <a:buChar char="●"/>
            </a:pPr>
            <a:r>
              <a:rPr lang="en"/>
              <a:t>In session 3 we will talk about how can we transfer dbt project to production environment</a:t>
            </a:r>
            <a:endParaRPr/>
          </a:p>
          <a:p>
            <a:pPr indent="-298450" lvl="0" marL="457200" rtl="0" algn="l">
              <a:spcBef>
                <a:spcPts val="0"/>
              </a:spcBef>
              <a:spcAft>
                <a:spcPts val="0"/>
              </a:spcAft>
              <a:buSzPts val="1100"/>
              <a:buChar char="●"/>
            </a:pPr>
            <a:r>
              <a:rPr lang="en"/>
              <a:t>Then we will see some </a:t>
            </a:r>
            <a:r>
              <a:rPr lang="en"/>
              <a:t>advanced</a:t>
            </a:r>
            <a:r>
              <a:rPr lang="en"/>
              <a:t> concepts related to dbt project structuring and data modeling</a:t>
            </a:r>
            <a:endParaRPr/>
          </a:p>
          <a:p>
            <a:pPr indent="-298450" lvl="0" marL="457200" rtl="0" algn="l">
              <a:spcBef>
                <a:spcPts val="0"/>
              </a:spcBef>
              <a:spcAft>
                <a:spcPts val="0"/>
              </a:spcAft>
              <a:buSzPts val="1100"/>
              <a:buChar char="●"/>
            </a:pPr>
            <a:r>
              <a:rPr lang="en"/>
              <a:t>Ending with connecting our production models to BI tools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31be1b917_0_3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231be1b917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Up for now, we’ve been working using our private notebooks</a:t>
            </a:r>
            <a:endParaRPr/>
          </a:p>
          <a:p>
            <a:pPr indent="-298450" lvl="0" marL="457200" rtl="0" algn="l">
              <a:spcBef>
                <a:spcPts val="0"/>
              </a:spcBef>
              <a:spcAft>
                <a:spcPts val="0"/>
              </a:spcAft>
              <a:buSzPts val="1100"/>
              <a:buChar char="●"/>
            </a:pPr>
            <a:r>
              <a:rPr lang="en"/>
              <a:t>All models we ran were executed locally and stored in our local personal schema</a:t>
            </a:r>
            <a:endParaRPr/>
          </a:p>
          <a:p>
            <a:pPr indent="-298450" lvl="0" marL="457200" rtl="0" algn="l">
              <a:spcBef>
                <a:spcPts val="0"/>
              </a:spcBef>
              <a:spcAft>
                <a:spcPts val="0"/>
              </a:spcAft>
              <a:buSzPts val="1100"/>
              <a:buChar char="●"/>
            </a:pPr>
            <a:r>
              <a:rPr lang="en"/>
              <a:t>But since we use gitlab as the version control manager our dbt code, the project, is stored in a repository</a:t>
            </a:r>
            <a:endParaRPr/>
          </a:p>
          <a:p>
            <a:pPr indent="-298450" lvl="0" marL="457200" rtl="0" algn="l">
              <a:spcBef>
                <a:spcPts val="0"/>
              </a:spcBef>
              <a:spcAft>
                <a:spcPts val="0"/>
              </a:spcAft>
              <a:buSzPts val="1100"/>
              <a:buChar char="●"/>
            </a:pPr>
            <a:r>
              <a:rPr lang="en"/>
              <a:t>Now we can publish our work to remote repository</a:t>
            </a:r>
            <a:endParaRPr/>
          </a:p>
          <a:p>
            <a:pPr indent="-298450" lvl="0" marL="457200" rtl="0" algn="l">
              <a:spcBef>
                <a:spcPts val="0"/>
              </a:spcBef>
              <a:spcAft>
                <a:spcPts val="0"/>
              </a:spcAft>
              <a:buSzPts val="1100"/>
              <a:buChar char="●"/>
            </a:pPr>
            <a:r>
              <a:rPr lang="en"/>
              <a:t>The push to remote triggers the continuous integration and continuous deployment phase that is carried by Gitlab</a:t>
            </a:r>
            <a:endParaRPr/>
          </a:p>
          <a:p>
            <a:pPr indent="-298450" lvl="0" marL="457200" rtl="0" algn="l">
              <a:spcBef>
                <a:spcPts val="0"/>
              </a:spcBef>
              <a:spcAft>
                <a:spcPts val="0"/>
              </a:spcAft>
              <a:buSzPts val="1100"/>
              <a:buChar char="●"/>
            </a:pPr>
            <a:r>
              <a:rPr lang="en"/>
              <a:t>Once the dbt code, along with all the additional configs coming from DP Framework  reach gitlab, the information stored in this code will be transformed and </a:t>
            </a:r>
            <a:r>
              <a:rPr lang="en"/>
              <a:t>distributed</a:t>
            </a:r>
            <a:r>
              <a:rPr lang="en"/>
              <a:t> over other tools that are part of the MDP.</a:t>
            </a:r>
            <a:endParaRPr/>
          </a:p>
          <a:p>
            <a:pPr indent="-298450" lvl="0" marL="457200" rtl="0" algn="l">
              <a:spcBef>
                <a:spcPts val="0"/>
              </a:spcBef>
              <a:spcAft>
                <a:spcPts val="0"/>
              </a:spcAft>
              <a:buSzPts val="1100"/>
              <a:buChar char="●"/>
            </a:pPr>
            <a:r>
              <a:rPr lang="en"/>
              <a:t>Those are Datahub, Airbyte and Airflow</a:t>
            </a:r>
            <a:endParaRPr/>
          </a:p>
          <a:p>
            <a:pPr indent="-298450" lvl="0" marL="457200" rtl="0" algn="l">
              <a:spcBef>
                <a:spcPts val="0"/>
              </a:spcBef>
              <a:spcAft>
                <a:spcPts val="0"/>
              </a:spcAft>
              <a:buSzPts val="1100"/>
              <a:buChar char="●"/>
            </a:pPr>
            <a:r>
              <a:rPr lang="en"/>
              <a:t>The dbt manifest is converted to Airflow DAG, and this DAG is then executed by production instance of Airflow</a:t>
            </a:r>
            <a:endParaRPr/>
          </a:p>
          <a:p>
            <a:pPr indent="-298450" lvl="0" marL="457200" rtl="0" algn="l">
              <a:spcBef>
                <a:spcPts val="0"/>
              </a:spcBef>
              <a:spcAft>
                <a:spcPts val="0"/>
              </a:spcAft>
              <a:buSzPts val="1100"/>
              <a:buChar char="●"/>
            </a:pPr>
            <a:r>
              <a:rPr lang="en"/>
              <a:t>Airflow executes models and stores the resulting tables and views in production schemas in Bigquery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df822f92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df822f92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df822f920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df822f920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df822f920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df822f920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df822f920e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df822f920e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df822f920e_2_11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df822f920e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Dbt and Airflow integrations are commonly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because dbt itself does not have option for orchestrating other tasks than those performed within SQL transformations.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Airflow will run jobs on a cron schedule and include operators that enable waiting for non-dbt jobs to complete - ie. for jobs related to source data ingestion.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can set up how we would like to be informed about jobs failures - in example by configuring slack notifications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7dbcc2cbb_0_11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57dbcc2cb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Session 1</a:t>
            </a:r>
            <a:endParaRPr/>
          </a:p>
          <a:p>
            <a:pPr indent="-298450" lvl="0" marL="457200" rtl="0" algn="l">
              <a:spcBef>
                <a:spcPts val="0"/>
              </a:spcBef>
              <a:spcAft>
                <a:spcPts val="0"/>
              </a:spcAft>
              <a:buSzPts val="1100"/>
              <a:buChar char="-"/>
            </a:pPr>
            <a:r>
              <a:rPr lang="en"/>
              <a:t>General talk about what we </a:t>
            </a:r>
            <a:r>
              <a:rPr lang="en"/>
              <a:t>understand</a:t>
            </a:r>
            <a:r>
              <a:rPr lang="en"/>
              <a:t> as modern data stack</a:t>
            </a:r>
            <a:endParaRPr/>
          </a:p>
          <a:p>
            <a:pPr indent="-298450" lvl="0" marL="457200" rtl="0" algn="l">
              <a:spcBef>
                <a:spcPts val="0"/>
              </a:spcBef>
              <a:spcAft>
                <a:spcPts val="0"/>
              </a:spcAft>
              <a:buSzPts val="1100"/>
              <a:buChar char="-"/>
            </a:pPr>
            <a:r>
              <a:rPr lang="en"/>
              <a:t>Show key components of our MDP</a:t>
            </a:r>
            <a:endParaRPr/>
          </a:p>
          <a:p>
            <a:pPr indent="-298450" lvl="0" marL="457200" rtl="0" algn="l">
              <a:spcBef>
                <a:spcPts val="0"/>
              </a:spcBef>
              <a:spcAft>
                <a:spcPts val="0"/>
              </a:spcAft>
              <a:buSzPts val="1100"/>
              <a:buChar char="-"/>
            </a:pPr>
            <a:r>
              <a:rPr lang="en"/>
              <a:t>Talk about general concepts of dbt</a:t>
            </a:r>
            <a:endParaRPr/>
          </a:p>
          <a:p>
            <a:pPr indent="-298450" lvl="0" marL="457200" rtl="0" algn="l">
              <a:spcBef>
                <a:spcPts val="0"/>
              </a:spcBef>
              <a:spcAft>
                <a:spcPts val="0"/>
              </a:spcAft>
              <a:buSzPts val="1100"/>
              <a:buChar char="-"/>
            </a:pPr>
            <a:r>
              <a:rPr lang="en"/>
              <a:t>During hands on: create working environment: notebook, where we write our code and dbt project, where the code is used</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df822f920e_2_173: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df822f920e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our platform, integration of Airflow and dbt is possible thanks to data-airflow-factory library.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262922fc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262922fc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df822f920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df822f920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df822f920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df822f920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df822f920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df822f920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222bf11e8a_0_7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2222bf11e8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Read the slide</a:t>
            </a:r>
            <a:endParaRPr/>
          </a:p>
          <a:p>
            <a:pPr indent="-298450" lvl="0" marL="457200" rtl="0" algn="l">
              <a:spcBef>
                <a:spcPts val="0"/>
              </a:spcBef>
              <a:spcAft>
                <a:spcPts val="0"/>
              </a:spcAft>
              <a:buSzPts val="1100"/>
              <a:buChar char="●"/>
            </a:pPr>
            <a:r>
              <a:rPr lang="en"/>
              <a:t>When someone needs to find information like “what kind of table should i choose when i want to analyse that or that” or what are definitions of KPIs we use, Data Catalog is the way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5d51df288_0_5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55d51df28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222bf11e8a_0_9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2222bf11e8a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couple of minutes I will dive in the our instance of DataHub and demonstrate some of the cool things.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231be1b917_0_8: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2231be1b91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2334928804_0_1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2233492880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so lets go back to dbt.</a:t>
            </a:r>
            <a:endParaRPr/>
          </a:p>
          <a:p>
            <a:pPr indent="-298450" lvl="0" marL="457200" rtl="0" algn="l">
              <a:spcBef>
                <a:spcPts val="0"/>
              </a:spcBef>
              <a:spcAft>
                <a:spcPts val="0"/>
              </a:spcAft>
              <a:buSzPts val="1100"/>
              <a:buChar char="●"/>
            </a:pPr>
            <a:r>
              <a:rPr lang="en"/>
              <a:t>We havent talked much about project configuration and i think this is the time to do it</a:t>
            </a:r>
            <a:endParaRPr/>
          </a:p>
          <a:p>
            <a:pPr indent="-298450" lvl="0" marL="457200" rtl="0" algn="l">
              <a:spcBef>
                <a:spcPts val="0"/>
              </a:spcBef>
              <a:spcAft>
                <a:spcPts val="0"/>
              </a:spcAft>
              <a:buSzPts val="1100"/>
              <a:buChar char="●"/>
            </a:pPr>
            <a:r>
              <a:rPr lang="en"/>
              <a:t>So in dbt we have thre general levels of configuration - </a:t>
            </a:r>
            <a:endParaRPr/>
          </a:p>
          <a:p>
            <a:pPr indent="-298450" lvl="0" marL="457200" rtl="0" algn="l">
              <a:spcBef>
                <a:spcPts val="0"/>
              </a:spcBef>
              <a:spcAft>
                <a:spcPts val="0"/>
              </a:spcAft>
              <a:buSzPts val="1100"/>
              <a:buChar char="●"/>
            </a:pPr>
            <a:r>
              <a:rPr lang="en"/>
              <a:t>Profiles, where we define connection between the dbt project and the warehouse (with distinction between local dev prod environments)</a:t>
            </a:r>
            <a:endParaRPr/>
          </a:p>
          <a:p>
            <a:pPr indent="-298450" lvl="0" marL="457200" rtl="0" algn="l">
              <a:spcBef>
                <a:spcPts val="0"/>
              </a:spcBef>
              <a:spcAft>
                <a:spcPts val="0"/>
              </a:spcAft>
              <a:buSzPts val="1100"/>
              <a:buChar char="●"/>
            </a:pPr>
            <a:r>
              <a:rPr lang="en"/>
              <a:t>In dbt_project.yml we store configuration specific for a projects. Every model, source, macro or whatever dbt entity we can think of inherits configuration and rules store there</a:t>
            </a:r>
            <a:endParaRPr/>
          </a:p>
          <a:p>
            <a:pPr indent="-298450" lvl="0" marL="457200" rtl="0" algn="l">
              <a:spcBef>
                <a:spcPts val="0"/>
              </a:spcBef>
              <a:spcAft>
                <a:spcPts val="0"/>
              </a:spcAft>
              <a:buSzPts val="1100"/>
              <a:buChar char="●"/>
            </a:pPr>
            <a:r>
              <a:rPr lang="en"/>
              <a:t>Every project has one.</a:t>
            </a:r>
            <a:endParaRPr/>
          </a:p>
          <a:p>
            <a:pPr indent="-298450" lvl="0" marL="457200" rtl="0" algn="l">
              <a:spcBef>
                <a:spcPts val="0"/>
              </a:spcBef>
              <a:spcAft>
                <a:spcPts val="0"/>
              </a:spcAft>
              <a:buSzPts val="1100"/>
              <a:buChar char="●"/>
            </a:pPr>
            <a:r>
              <a:rPr lang="en"/>
              <a:t>And finally there are specificy amls that we can add to any dbt entity. Config described in models SQL statement or specific yaml has higher priority that the one stored in dbt_project.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7dbcc2cbb_0_113: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57dbcc2cb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Lets make sure we are all on the same page on what MDP means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going to be a bit business-ish but i think its necessary to mention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definition</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2334928804_0_26: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22334928804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 talked a bit about that in dbt there are couple of materialization types for models</a:t>
            </a:r>
            <a:endParaRPr/>
          </a:p>
          <a:p>
            <a:pPr indent="0" lvl="0" marL="0" rtl="0" algn="l">
              <a:spcBef>
                <a:spcPts val="0"/>
              </a:spcBef>
              <a:spcAft>
                <a:spcPts val="0"/>
              </a:spcAft>
              <a:buNone/>
            </a:pPr>
            <a:r>
              <a:rPr lang="en"/>
              <a:t>Let’s take a look at them now</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2334928804_0_31: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2233492880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Ok, now, This is a very important part of every dbt project - project structuring</a:t>
            </a:r>
            <a:endParaRPr/>
          </a:p>
          <a:p>
            <a:pPr indent="-298450" lvl="0" marL="457200" rtl="0" algn="l">
              <a:spcBef>
                <a:spcPts val="0"/>
              </a:spcBef>
              <a:spcAft>
                <a:spcPts val="0"/>
              </a:spcAft>
              <a:buSzPts val="1100"/>
              <a:buChar char="●"/>
            </a:pPr>
            <a:r>
              <a:rPr lang="en"/>
              <a:t>The project structure is an abstract, according to which we divide our transformation models into different groups. </a:t>
            </a:r>
            <a:endParaRPr/>
          </a:p>
          <a:p>
            <a:pPr indent="-298450" lvl="0" marL="457200" rtl="0" algn="l">
              <a:spcBef>
                <a:spcPts val="0"/>
              </a:spcBef>
              <a:spcAft>
                <a:spcPts val="0"/>
              </a:spcAft>
              <a:buSzPts val="1100"/>
              <a:buChar char="●"/>
            </a:pPr>
            <a:r>
              <a:rPr lang="en"/>
              <a:t>These groups then will be manifested in data warehouse as structurized datasets. </a:t>
            </a:r>
            <a:endParaRPr/>
          </a:p>
          <a:p>
            <a:pPr indent="-298450" lvl="0" marL="457200" rtl="0" algn="l">
              <a:spcBef>
                <a:spcPts val="0"/>
              </a:spcBef>
              <a:spcAft>
                <a:spcPts val="0"/>
              </a:spcAft>
              <a:buSzPts val="1100"/>
              <a:buChar char="●"/>
            </a:pPr>
            <a:r>
              <a:rPr lang="en"/>
              <a:t>So let’s roughly get through the layer concept presented here</a:t>
            </a:r>
            <a:endParaRPr/>
          </a:p>
          <a:p>
            <a:pPr indent="-298450" lvl="0" marL="457200" rtl="0" algn="l">
              <a:spcBef>
                <a:spcPts val="0"/>
              </a:spcBef>
              <a:spcAft>
                <a:spcPts val="0"/>
              </a:spcAft>
              <a:buSzPts val="1100"/>
              <a:buChar char="●"/>
            </a:pPr>
            <a:r>
              <a:rPr lang="en"/>
              <a:t>Raw layer is where we gather information about our sources, here there are no transformation allowed, we can put tests and documentation. The purpose of this layer is obvious - as in dbt we do not reference any object that are not defined by dbt. </a:t>
            </a:r>
            <a:endParaRPr/>
          </a:p>
          <a:p>
            <a:pPr indent="-298450" lvl="0" marL="457200" rtl="0" algn="l">
              <a:spcBef>
                <a:spcPts val="0"/>
              </a:spcBef>
              <a:spcAft>
                <a:spcPts val="0"/>
              </a:spcAft>
              <a:buSzPts val="1100"/>
              <a:buChar char="●"/>
            </a:pPr>
            <a:r>
              <a:rPr lang="en"/>
              <a:t>The staging layer can be described as an engineering-like layer. </a:t>
            </a:r>
            <a:endParaRPr/>
          </a:p>
          <a:p>
            <a:pPr indent="-298450" lvl="1" marL="914400" rtl="0" algn="l">
              <a:spcBef>
                <a:spcPts val="0"/>
              </a:spcBef>
              <a:spcAft>
                <a:spcPts val="0"/>
              </a:spcAft>
              <a:buSzPts val="1100"/>
              <a:buChar char="○"/>
            </a:pPr>
            <a:r>
              <a:rPr lang="en"/>
              <a:t>This is where we prepare our data, clean it, convert shapes etc. and standardize according to our naming policies. </a:t>
            </a:r>
            <a:endParaRPr/>
          </a:p>
          <a:p>
            <a:pPr indent="-298450" lvl="1" marL="914400" rtl="0" algn="l">
              <a:spcBef>
                <a:spcPts val="0"/>
              </a:spcBef>
              <a:spcAft>
                <a:spcPts val="0"/>
              </a:spcAft>
              <a:buSzPts val="1100"/>
              <a:buChar char="○"/>
            </a:pPr>
            <a:r>
              <a:rPr lang="en"/>
              <a:t>It is not place for aggregations or joins. We can and should put test and descriptions here. </a:t>
            </a:r>
            <a:endParaRPr/>
          </a:p>
          <a:p>
            <a:pPr indent="-298450" lvl="1" marL="914400" rtl="0" algn="l">
              <a:spcBef>
                <a:spcPts val="0"/>
              </a:spcBef>
              <a:spcAft>
                <a:spcPts val="0"/>
              </a:spcAft>
              <a:buSzPts val="1100"/>
              <a:buChar char="○"/>
            </a:pPr>
            <a:r>
              <a:rPr lang="en"/>
              <a:t>If we require sublayer, it is recommended to user names of raw datasets in the data warehouse. </a:t>
            </a:r>
            <a:endParaRPr/>
          </a:p>
          <a:p>
            <a:pPr indent="-298450" lvl="1" marL="914400" rtl="0" algn="l">
              <a:spcBef>
                <a:spcPts val="0"/>
              </a:spcBef>
              <a:spcAft>
                <a:spcPts val="0"/>
              </a:spcAft>
              <a:buSzPts val="1100"/>
              <a:buChar char="○"/>
            </a:pPr>
            <a:r>
              <a:rPr lang="en"/>
              <a:t>As an example - ecommerce , google analytics etc.</a:t>
            </a:r>
            <a:endParaRPr/>
          </a:p>
          <a:p>
            <a:pPr indent="-298450" lvl="0" marL="457200" rtl="0" algn="l">
              <a:spcBef>
                <a:spcPts val="0"/>
              </a:spcBef>
              <a:spcAft>
                <a:spcPts val="0"/>
              </a:spcAft>
              <a:buSzPts val="1100"/>
              <a:buChar char="●"/>
            </a:pPr>
            <a:r>
              <a:rPr lang="en"/>
              <a:t>In the intermediate layer we introduce transition models - </a:t>
            </a:r>
            <a:endParaRPr/>
          </a:p>
          <a:p>
            <a:pPr indent="-298450" lvl="1" marL="914400" rtl="0" algn="l">
              <a:spcBef>
                <a:spcPts val="0"/>
              </a:spcBef>
              <a:spcAft>
                <a:spcPts val="0"/>
              </a:spcAft>
              <a:buSzPts val="1100"/>
              <a:buChar char="○"/>
            </a:pPr>
            <a:r>
              <a:rPr lang="en"/>
              <a:t>here our SQL queries should introduce advanced transformations for pivoting, aggregations, multiple joins, application of advanced business logic and so on. </a:t>
            </a:r>
            <a:endParaRPr/>
          </a:p>
          <a:p>
            <a:pPr indent="-298450" lvl="1" marL="914400" rtl="0" algn="l">
              <a:spcBef>
                <a:spcPts val="0"/>
              </a:spcBef>
              <a:spcAft>
                <a:spcPts val="0"/>
              </a:spcAft>
              <a:buSzPts val="1100"/>
              <a:buChar char="○"/>
            </a:pPr>
            <a:r>
              <a:rPr lang="en"/>
              <a:t>As everywhere else, it is recommended to test and document models here.</a:t>
            </a:r>
            <a:endParaRPr/>
          </a:p>
          <a:p>
            <a:pPr indent="-298450" lvl="0" marL="457200" rtl="0" algn="l">
              <a:spcBef>
                <a:spcPts val="0"/>
              </a:spcBef>
              <a:spcAft>
                <a:spcPts val="0"/>
              </a:spcAft>
              <a:buSzPts val="1100"/>
              <a:buChar char="●"/>
            </a:pPr>
            <a:r>
              <a:rPr lang="en"/>
              <a:t>Finally, the data mart - this is a place in data warehouse where most of data user will have direct access to. </a:t>
            </a:r>
            <a:endParaRPr/>
          </a:p>
          <a:p>
            <a:pPr indent="-298450" lvl="1" marL="914400" rtl="0" algn="l">
              <a:spcBef>
                <a:spcPts val="0"/>
              </a:spcBef>
              <a:spcAft>
                <a:spcPts val="0"/>
              </a:spcAft>
              <a:buSzPts val="1100"/>
              <a:buChar char="○"/>
            </a:pPr>
            <a:r>
              <a:rPr lang="en"/>
              <a:t>For the previous layers this access can be restricted. </a:t>
            </a:r>
            <a:endParaRPr/>
          </a:p>
          <a:p>
            <a:pPr indent="-298450" lvl="1" marL="914400" rtl="0" algn="l">
              <a:spcBef>
                <a:spcPts val="0"/>
              </a:spcBef>
              <a:spcAft>
                <a:spcPts val="0"/>
              </a:spcAft>
              <a:buSzPts val="1100"/>
              <a:buChar char="○"/>
            </a:pPr>
            <a:r>
              <a:rPr lang="en"/>
              <a:t>Data stored in data mart needs to be of highest quality, so it needs to be tested and documented. </a:t>
            </a:r>
            <a:endParaRPr/>
          </a:p>
          <a:p>
            <a:pPr indent="-298450" lvl="1" marL="914400" rtl="0" algn="l">
              <a:spcBef>
                <a:spcPts val="0"/>
              </a:spcBef>
              <a:spcAft>
                <a:spcPts val="0"/>
              </a:spcAft>
              <a:buSzPts val="1100"/>
              <a:buChar char="○"/>
            </a:pPr>
            <a:r>
              <a:rPr lang="en"/>
              <a:t>From the model perspective - here we perform final joins and aggregations, we avoid complex transformations, which should be completed in the intermediate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2334928804_0_112: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22334928804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262c4398e3_0_1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2262c4398e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2666768500_0_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226667685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2666768500_0_15: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2266676850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2666768500_0_299: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22666768500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5d51df28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55d51df28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55d51df288_0_13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55d51df28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2666768500_0_80: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22666768500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7fd37445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7fd37445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solidFill>
                  <a:schemeClr val="dk1"/>
                </a:solidFill>
              </a:rPr>
              <a:t>Let’s have a closer look at the key </a:t>
            </a:r>
            <a:r>
              <a:rPr b="1" i="1" lang="en">
                <a:solidFill>
                  <a:schemeClr val="dk1"/>
                </a:solidFill>
              </a:rPr>
              <a:t>pain points</a:t>
            </a:r>
            <a:r>
              <a:rPr i="1" lang="en">
                <a:solidFill>
                  <a:schemeClr val="dk1"/>
                </a:solidFill>
              </a:rPr>
              <a:t> of traditional data platforms that Modern Data Stack addresses</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Too much engineering</a:t>
            </a:r>
            <a:r>
              <a:rPr lang="en">
                <a:solidFill>
                  <a:schemeClr val="dk1"/>
                </a:solidFill>
              </a:rPr>
              <a:t> - data driven decisions involve a lot of data engineering &amp; IT support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Long time to value</a:t>
            </a:r>
            <a:r>
              <a:rPr lang="en">
                <a:solidFill>
                  <a:schemeClr val="dk1"/>
                </a:solidFill>
              </a:rPr>
              <a:t> - data insights not arriving in time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Unreliable data</a:t>
            </a:r>
            <a:r>
              <a:rPr lang="en">
                <a:solidFill>
                  <a:schemeClr val="dk1"/>
                </a:solidFill>
              </a:rPr>
              <a:t> - due to lack of data testing, quality checks and data monitoring - discourages from making data driven decisions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Outdated data docs</a:t>
            </a:r>
            <a:r>
              <a:rPr lang="en">
                <a:solidFill>
                  <a:schemeClr val="dk1"/>
                </a:solidFill>
              </a:rPr>
              <a:t> - onboarding new people to data teams is costly and time consuming due to inconsistent &amp; outdated data documentation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Chaotic project structures</a:t>
            </a:r>
            <a:r>
              <a:rPr lang="en">
                <a:solidFill>
                  <a:schemeClr val="dk1"/>
                </a:solidFill>
              </a:rPr>
              <a:t> - due to lack of standardization “the wheel is very often being reinvented”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Costly licensing</a:t>
            </a:r>
            <a:r>
              <a:rPr lang="en">
                <a:solidFill>
                  <a:schemeClr val="dk1"/>
                </a:solidFill>
              </a:rPr>
              <a:t> - long-term commitments, costly licencing fees of traditional stack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Vendor lock-in</a:t>
            </a:r>
            <a:r>
              <a:rPr lang="en">
                <a:solidFill>
                  <a:schemeClr val="dk1"/>
                </a:solidFill>
              </a:rPr>
              <a:t> - not being able to address changing market conditions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 flexibility</a:t>
            </a:r>
            <a:r>
              <a:rPr lang="en">
                <a:solidFill>
                  <a:schemeClr val="dk1"/>
                </a:solidFill>
              </a:rPr>
              <a:t> - data platforms do not scale with the business and are unable to react to changing market conditions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these sounds familiar to you, then you would like to put more attention to the concept of modern data stack</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2666768500_0_234:notes"/>
          <p:cNvSpPr/>
          <p:nvPr>
            <p:ph idx="2" type="sldImg"/>
          </p:nvPr>
        </p:nvSpPr>
        <p:spPr>
          <a:xfrm>
            <a:off x="38116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22666768500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also find us on all popular social media and see you at the conference tomorrow - look for our booth!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7fd3744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7fd3744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300">
                <a:solidFill>
                  <a:schemeClr val="dk1"/>
                </a:solidFill>
              </a:rPr>
              <a:t>Now let’s imagine something that could be a modern data platform manifest - what people actually need.</a:t>
            </a:r>
            <a:endParaRPr sz="13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lang="en" sz="1300">
                <a:solidFill>
                  <a:schemeClr val="dk1"/>
                </a:solidFill>
              </a:rPr>
              <a:t>We dont have much time to elaborate on this, but i’d really like to point out  some of the key topics here:</a:t>
            </a:r>
            <a:endParaRPr sz="1300">
              <a:solidFill>
                <a:schemeClr val="dk1"/>
              </a:solidFill>
            </a:endParaRPr>
          </a:p>
          <a:p>
            <a:pPr indent="0" lvl="0" marL="0" rtl="0" algn="l">
              <a:lnSpc>
                <a:spcPct val="115000"/>
              </a:lnSpc>
              <a:spcBef>
                <a:spcPts val="600"/>
              </a:spcBef>
              <a:spcAft>
                <a:spcPts val="0"/>
              </a:spcAft>
              <a:buNone/>
            </a:pPr>
            <a:r>
              <a:rPr lang="en" sz="1200">
                <a:solidFill>
                  <a:schemeClr val="dk1"/>
                </a:solidFill>
                <a:latin typeface="Roboto"/>
                <a:ea typeface="Roboto"/>
                <a:cs typeface="Roboto"/>
                <a:sym typeface="Roboto"/>
              </a:rPr>
              <a:t>The rest is also important but those I will mention right now we will try to cover in more details today.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Self-service </a:t>
            </a:r>
            <a:r>
              <a:rPr lang="en" sz="1200">
                <a:solidFill>
                  <a:srgbClr val="172B4D"/>
                </a:solidFill>
                <a:latin typeface="Roboto"/>
                <a:ea typeface="Roboto"/>
                <a:cs typeface="Roboto"/>
                <a:sym typeface="Roboto"/>
              </a:rPr>
              <a:t>be </a:t>
            </a:r>
            <a:r>
              <a:rPr b="1" lang="en" sz="1200">
                <a:solidFill>
                  <a:srgbClr val="172B4D"/>
                </a:solidFill>
                <a:latin typeface="Roboto"/>
                <a:ea typeface="Roboto"/>
                <a:cs typeface="Roboto"/>
                <a:sym typeface="Roboto"/>
              </a:rPr>
              <a:t>available</a:t>
            </a:r>
            <a:r>
              <a:rPr lang="en" sz="1200">
                <a:solidFill>
                  <a:srgbClr val="172B4D"/>
                </a:solidFill>
                <a:latin typeface="Roboto"/>
                <a:ea typeface="Roboto"/>
                <a:cs typeface="Roboto"/>
                <a:sym typeface="Roboto"/>
              </a:rPr>
              <a:t> and </a:t>
            </a:r>
            <a:r>
              <a:rPr b="1" lang="en" sz="1200">
                <a:solidFill>
                  <a:srgbClr val="172B4D"/>
                </a:solidFill>
                <a:latin typeface="Roboto"/>
                <a:ea typeface="Roboto"/>
                <a:cs typeface="Roboto"/>
                <a:sym typeface="Roboto"/>
              </a:rPr>
              <a:t>inclusive</a:t>
            </a:r>
            <a:r>
              <a:rPr lang="en" sz="1200">
                <a:solidFill>
                  <a:srgbClr val="172B4D"/>
                </a:solidFill>
                <a:latin typeface="Roboto"/>
                <a:ea typeface="Roboto"/>
                <a:cs typeface="Roboto"/>
                <a:sym typeface="Roboto"/>
              </a:rPr>
              <a:t> for all users - everyone from business users to product managers is an analyst and shouldn’t need a data guy to understand company’s data</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Low-code transforms </a:t>
            </a:r>
            <a:r>
              <a:rPr lang="en" sz="1200">
                <a:solidFill>
                  <a:srgbClr val="172B4D"/>
                </a:solidFill>
                <a:latin typeface="Roboto"/>
                <a:ea typeface="Roboto"/>
                <a:cs typeface="Roboto"/>
                <a:sym typeface="Roboto"/>
              </a:rPr>
              <a:t>allow </a:t>
            </a:r>
            <a:r>
              <a:rPr b="1" lang="en" sz="1200">
                <a:solidFill>
                  <a:srgbClr val="172B4D"/>
                </a:solidFill>
                <a:latin typeface="Roboto"/>
                <a:ea typeface="Roboto"/>
                <a:cs typeface="Roboto"/>
                <a:sym typeface="Roboto"/>
              </a:rPr>
              <a:t>analysts</a:t>
            </a:r>
            <a:r>
              <a:rPr lang="en" sz="1200">
                <a:solidFill>
                  <a:srgbClr val="172B4D"/>
                </a:solidFill>
                <a:latin typeface="Roboto"/>
                <a:ea typeface="Roboto"/>
                <a:cs typeface="Roboto"/>
                <a:sym typeface="Roboto"/>
              </a:rPr>
              <a:t> to </a:t>
            </a:r>
            <a:r>
              <a:rPr b="1" lang="en" sz="1200">
                <a:solidFill>
                  <a:srgbClr val="172B4D"/>
                </a:solidFill>
                <a:latin typeface="Roboto"/>
                <a:ea typeface="Roboto"/>
                <a:cs typeface="Roboto"/>
                <a:sym typeface="Roboto"/>
              </a:rPr>
              <a:t>do their job</a:t>
            </a:r>
            <a:r>
              <a:rPr lang="en" sz="1200">
                <a:solidFill>
                  <a:srgbClr val="172B4D"/>
                </a:solidFill>
                <a:latin typeface="Roboto"/>
                <a:ea typeface="Roboto"/>
                <a:cs typeface="Roboto"/>
                <a:sym typeface="Roboto"/>
              </a:rPr>
              <a:t> - don’t force them to write complex transformations</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Trusted data! - </a:t>
            </a:r>
            <a:r>
              <a:rPr lang="en" sz="1200">
                <a:solidFill>
                  <a:srgbClr val="172B4D"/>
                </a:solidFill>
                <a:latin typeface="Roboto"/>
                <a:ea typeface="Roboto"/>
                <a:cs typeface="Roboto"/>
                <a:sym typeface="Roboto"/>
              </a:rPr>
              <a:t>provide</a:t>
            </a:r>
            <a:r>
              <a:rPr b="1" lang="en" sz="1200">
                <a:solidFill>
                  <a:srgbClr val="172B4D"/>
                </a:solidFill>
                <a:latin typeface="Roboto"/>
                <a:ea typeface="Roboto"/>
                <a:cs typeface="Roboto"/>
                <a:sym typeface="Roboto"/>
              </a:rPr>
              <a:t> context </a:t>
            </a:r>
            <a:r>
              <a:rPr lang="en" sz="1200">
                <a:solidFill>
                  <a:srgbClr val="172B4D"/>
                </a:solidFill>
                <a:latin typeface="Roboto"/>
                <a:ea typeface="Roboto"/>
                <a:cs typeface="Roboto"/>
                <a:sym typeface="Roboto"/>
              </a:rPr>
              <a:t>associated with</a:t>
            </a:r>
            <a:r>
              <a:rPr b="1" lang="en" sz="1200">
                <a:solidFill>
                  <a:srgbClr val="172B4D"/>
                </a:solidFill>
                <a:latin typeface="Roboto"/>
                <a:ea typeface="Roboto"/>
                <a:cs typeface="Roboto"/>
                <a:sym typeface="Roboto"/>
              </a:rPr>
              <a:t> data, </a:t>
            </a:r>
            <a:r>
              <a:rPr lang="en" sz="1200">
                <a:solidFill>
                  <a:srgbClr val="172B4D"/>
                </a:solidFill>
                <a:latin typeface="Roboto"/>
                <a:ea typeface="Roboto"/>
                <a:cs typeface="Roboto"/>
                <a:sym typeface="Roboto"/>
              </a:rPr>
              <a:t>, in practice this means the platform should be able to gather data</a:t>
            </a:r>
            <a:r>
              <a:rPr b="1" lang="en" sz="1200">
                <a:solidFill>
                  <a:srgbClr val="172B4D"/>
                </a:solidFill>
                <a:latin typeface="Roboto"/>
                <a:ea typeface="Roboto"/>
                <a:cs typeface="Roboto"/>
                <a:sym typeface="Roboto"/>
              </a:rPr>
              <a:t> descriptions, history </a:t>
            </a:r>
            <a:r>
              <a:rPr lang="en" sz="1200">
                <a:solidFill>
                  <a:srgbClr val="172B4D"/>
                </a:solidFill>
                <a:latin typeface="Roboto"/>
                <a:ea typeface="Roboto"/>
                <a:cs typeface="Roboto"/>
                <a:sym typeface="Roboto"/>
              </a:rPr>
              <a:t>and</a:t>
            </a:r>
            <a:r>
              <a:rPr b="1" lang="en" sz="1200">
                <a:solidFill>
                  <a:srgbClr val="172B4D"/>
                </a:solidFill>
                <a:latin typeface="Roboto"/>
                <a:ea typeface="Roboto"/>
                <a:cs typeface="Roboto"/>
                <a:sym typeface="Roboto"/>
              </a:rPr>
              <a:t> lineage</a:t>
            </a:r>
            <a:r>
              <a:rPr lang="en" sz="1200">
                <a:solidFill>
                  <a:srgbClr val="172B4D"/>
                </a:solidFill>
                <a:latin typeface="Roboto"/>
                <a:ea typeface="Roboto"/>
                <a:cs typeface="Roboto"/>
                <a:sym typeface="Roboto"/>
              </a:rPr>
              <a:t> in one place - single source of truth that can be easily maintained via code repositories. </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All-in-one workbench - self explanatory, one tool to rule them all</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So, we had challenges, we have needs…</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More and more organizations have been sharing the same feelings how modern data platform should look like…</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Self-service! - </a:t>
            </a:r>
            <a:r>
              <a:rPr lang="en" sz="1200">
                <a:solidFill>
                  <a:srgbClr val="172B4D"/>
                </a:solidFill>
                <a:latin typeface="Roboto"/>
                <a:ea typeface="Roboto"/>
                <a:cs typeface="Roboto"/>
                <a:sym typeface="Roboto"/>
              </a:rPr>
              <a:t>be </a:t>
            </a:r>
            <a:r>
              <a:rPr b="1" lang="en" sz="1200">
                <a:solidFill>
                  <a:srgbClr val="172B4D"/>
                </a:solidFill>
                <a:latin typeface="Roboto"/>
                <a:ea typeface="Roboto"/>
                <a:cs typeface="Roboto"/>
                <a:sym typeface="Roboto"/>
              </a:rPr>
              <a:t>available</a:t>
            </a:r>
            <a:r>
              <a:rPr lang="en" sz="1200">
                <a:solidFill>
                  <a:srgbClr val="172B4D"/>
                </a:solidFill>
                <a:latin typeface="Roboto"/>
                <a:ea typeface="Roboto"/>
                <a:cs typeface="Roboto"/>
                <a:sym typeface="Roboto"/>
              </a:rPr>
              <a:t> and </a:t>
            </a:r>
            <a:r>
              <a:rPr b="1" lang="en" sz="1200">
                <a:solidFill>
                  <a:srgbClr val="172B4D"/>
                </a:solidFill>
                <a:latin typeface="Roboto"/>
                <a:ea typeface="Roboto"/>
                <a:cs typeface="Roboto"/>
                <a:sym typeface="Roboto"/>
              </a:rPr>
              <a:t>inclusive</a:t>
            </a:r>
            <a:r>
              <a:rPr lang="en" sz="1200">
                <a:solidFill>
                  <a:srgbClr val="172B4D"/>
                </a:solidFill>
                <a:latin typeface="Roboto"/>
                <a:ea typeface="Roboto"/>
                <a:cs typeface="Roboto"/>
                <a:sym typeface="Roboto"/>
              </a:rPr>
              <a:t> for all users - everyone from business users to product managers is an analyst and shouldn’t need a data guy to understand company’s data</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Low-code transforms! - </a:t>
            </a:r>
            <a:r>
              <a:rPr lang="en" sz="1200">
                <a:solidFill>
                  <a:srgbClr val="172B4D"/>
                </a:solidFill>
                <a:latin typeface="Roboto"/>
                <a:ea typeface="Roboto"/>
                <a:cs typeface="Roboto"/>
                <a:sym typeface="Roboto"/>
              </a:rPr>
              <a:t>allow </a:t>
            </a:r>
            <a:r>
              <a:rPr b="1" lang="en" sz="1200">
                <a:solidFill>
                  <a:srgbClr val="172B4D"/>
                </a:solidFill>
                <a:latin typeface="Roboto"/>
                <a:ea typeface="Roboto"/>
                <a:cs typeface="Roboto"/>
                <a:sym typeface="Roboto"/>
              </a:rPr>
              <a:t>analysts</a:t>
            </a:r>
            <a:r>
              <a:rPr lang="en" sz="1200">
                <a:solidFill>
                  <a:srgbClr val="172B4D"/>
                </a:solidFill>
                <a:latin typeface="Roboto"/>
                <a:ea typeface="Roboto"/>
                <a:cs typeface="Roboto"/>
                <a:sym typeface="Roboto"/>
              </a:rPr>
              <a:t> to </a:t>
            </a:r>
            <a:r>
              <a:rPr b="1" lang="en" sz="1200">
                <a:solidFill>
                  <a:srgbClr val="172B4D"/>
                </a:solidFill>
                <a:latin typeface="Roboto"/>
                <a:ea typeface="Roboto"/>
                <a:cs typeface="Roboto"/>
                <a:sym typeface="Roboto"/>
              </a:rPr>
              <a:t>do their job</a:t>
            </a:r>
            <a:r>
              <a:rPr lang="en" sz="1200">
                <a:solidFill>
                  <a:srgbClr val="172B4D"/>
                </a:solidFill>
                <a:latin typeface="Roboto"/>
                <a:ea typeface="Roboto"/>
                <a:cs typeface="Roboto"/>
                <a:sym typeface="Roboto"/>
              </a:rPr>
              <a:t> - don’t force them to write complex transformations</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Trusted data! - </a:t>
            </a:r>
            <a:r>
              <a:rPr lang="en" sz="1200">
                <a:solidFill>
                  <a:srgbClr val="172B4D"/>
                </a:solidFill>
                <a:latin typeface="Roboto"/>
                <a:ea typeface="Roboto"/>
                <a:cs typeface="Roboto"/>
                <a:sym typeface="Roboto"/>
              </a:rPr>
              <a:t>provide</a:t>
            </a:r>
            <a:r>
              <a:rPr b="1" lang="en" sz="1200">
                <a:solidFill>
                  <a:srgbClr val="172B4D"/>
                </a:solidFill>
                <a:latin typeface="Roboto"/>
                <a:ea typeface="Roboto"/>
                <a:cs typeface="Roboto"/>
                <a:sym typeface="Roboto"/>
              </a:rPr>
              <a:t> context </a:t>
            </a:r>
            <a:r>
              <a:rPr lang="en" sz="1200">
                <a:solidFill>
                  <a:srgbClr val="172B4D"/>
                </a:solidFill>
                <a:latin typeface="Roboto"/>
                <a:ea typeface="Roboto"/>
                <a:cs typeface="Roboto"/>
                <a:sym typeface="Roboto"/>
              </a:rPr>
              <a:t>associated with</a:t>
            </a:r>
            <a:r>
              <a:rPr b="1" lang="en" sz="1200">
                <a:solidFill>
                  <a:srgbClr val="172B4D"/>
                </a:solidFill>
                <a:latin typeface="Roboto"/>
                <a:ea typeface="Roboto"/>
                <a:cs typeface="Roboto"/>
                <a:sym typeface="Roboto"/>
              </a:rPr>
              <a:t> data, </a:t>
            </a:r>
            <a:r>
              <a:rPr lang="en" sz="1200">
                <a:solidFill>
                  <a:srgbClr val="172B4D"/>
                </a:solidFill>
                <a:latin typeface="Roboto"/>
                <a:ea typeface="Roboto"/>
                <a:cs typeface="Roboto"/>
                <a:sym typeface="Roboto"/>
              </a:rPr>
              <a:t>allow users to </a:t>
            </a:r>
            <a:r>
              <a:rPr b="1" lang="en" sz="1200">
                <a:solidFill>
                  <a:srgbClr val="172B4D"/>
                </a:solidFill>
                <a:latin typeface="Roboto"/>
                <a:ea typeface="Roboto"/>
                <a:cs typeface="Roboto"/>
                <a:sym typeface="Roboto"/>
              </a:rPr>
              <a:t>foster trust in the data</a:t>
            </a:r>
            <a:r>
              <a:rPr lang="en" sz="1200">
                <a:solidFill>
                  <a:srgbClr val="172B4D"/>
                </a:solidFill>
                <a:latin typeface="Roboto"/>
                <a:ea typeface="Roboto"/>
                <a:cs typeface="Roboto"/>
                <a:sym typeface="Roboto"/>
              </a:rPr>
              <a:t> and </a:t>
            </a:r>
            <a:r>
              <a:rPr b="1" lang="en" sz="1200">
                <a:solidFill>
                  <a:srgbClr val="172B4D"/>
                </a:solidFill>
                <a:latin typeface="Roboto"/>
                <a:ea typeface="Roboto"/>
                <a:cs typeface="Roboto"/>
                <a:sym typeface="Roboto"/>
              </a:rPr>
              <a:t>encourage</a:t>
            </a:r>
            <a:r>
              <a:rPr lang="en" sz="1200">
                <a:solidFill>
                  <a:srgbClr val="172B4D"/>
                </a:solidFill>
                <a:latin typeface="Roboto"/>
                <a:ea typeface="Roboto"/>
                <a:cs typeface="Roboto"/>
                <a:sym typeface="Roboto"/>
              </a:rPr>
              <a:t> </a:t>
            </a:r>
            <a:r>
              <a:rPr b="1" lang="en" sz="1200">
                <a:solidFill>
                  <a:srgbClr val="172B4D"/>
                </a:solidFill>
                <a:latin typeface="Roboto"/>
                <a:ea typeface="Roboto"/>
                <a:cs typeface="Roboto"/>
                <a:sym typeface="Roboto"/>
              </a:rPr>
              <a:t>collaboration </a:t>
            </a:r>
            <a:r>
              <a:rPr lang="en" sz="1200">
                <a:solidFill>
                  <a:srgbClr val="172B4D"/>
                </a:solidFill>
                <a:latin typeface="Roboto"/>
                <a:ea typeface="Roboto"/>
                <a:cs typeface="Roboto"/>
                <a:sym typeface="Roboto"/>
              </a:rPr>
              <a:t>- in order to make well informed data-driven decisions. Gather data</a:t>
            </a:r>
            <a:r>
              <a:rPr b="1" lang="en" sz="1200">
                <a:solidFill>
                  <a:srgbClr val="172B4D"/>
                </a:solidFill>
                <a:latin typeface="Roboto"/>
                <a:ea typeface="Roboto"/>
                <a:cs typeface="Roboto"/>
                <a:sym typeface="Roboto"/>
              </a:rPr>
              <a:t> descriptions, history </a:t>
            </a:r>
            <a:r>
              <a:rPr lang="en" sz="1200">
                <a:solidFill>
                  <a:srgbClr val="172B4D"/>
                </a:solidFill>
                <a:latin typeface="Roboto"/>
                <a:ea typeface="Roboto"/>
                <a:cs typeface="Roboto"/>
                <a:sym typeface="Roboto"/>
              </a:rPr>
              <a:t>and</a:t>
            </a:r>
            <a:r>
              <a:rPr b="1" lang="en" sz="1200">
                <a:solidFill>
                  <a:srgbClr val="172B4D"/>
                </a:solidFill>
                <a:latin typeface="Roboto"/>
                <a:ea typeface="Roboto"/>
                <a:cs typeface="Roboto"/>
                <a:sym typeface="Roboto"/>
              </a:rPr>
              <a:t> lineage</a:t>
            </a:r>
            <a:r>
              <a:rPr lang="en" sz="1200">
                <a:solidFill>
                  <a:srgbClr val="172B4D"/>
                </a:solidFill>
                <a:latin typeface="Roboto"/>
                <a:ea typeface="Roboto"/>
                <a:cs typeface="Roboto"/>
                <a:sym typeface="Roboto"/>
              </a:rPr>
              <a:t> in one place - single source of truth that can be easily maintained via code repositories. Allow users to easily </a:t>
            </a:r>
            <a:r>
              <a:rPr b="1" lang="en" sz="1200">
                <a:solidFill>
                  <a:srgbClr val="172B4D"/>
                </a:solidFill>
                <a:latin typeface="Roboto"/>
                <a:ea typeface="Roboto"/>
                <a:cs typeface="Roboto"/>
                <a:sym typeface="Roboto"/>
              </a:rPr>
              <a:t>discover</a:t>
            </a:r>
            <a:r>
              <a:rPr lang="en" sz="1200">
                <a:solidFill>
                  <a:srgbClr val="172B4D"/>
                </a:solidFill>
                <a:latin typeface="Roboto"/>
                <a:ea typeface="Roboto"/>
                <a:cs typeface="Roboto"/>
                <a:sym typeface="Roboto"/>
              </a:rPr>
              <a:t> and </a:t>
            </a:r>
            <a:r>
              <a:rPr b="1" lang="en" sz="1200">
                <a:solidFill>
                  <a:srgbClr val="172B4D"/>
                </a:solidFill>
                <a:latin typeface="Roboto"/>
                <a:ea typeface="Roboto"/>
                <a:cs typeface="Roboto"/>
                <a:sym typeface="Roboto"/>
              </a:rPr>
              <a:t>analyze</a:t>
            </a:r>
            <a:r>
              <a:rPr lang="en" sz="1200">
                <a:solidFill>
                  <a:srgbClr val="172B4D"/>
                </a:solidFill>
                <a:latin typeface="Roboto"/>
                <a:ea typeface="Roboto"/>
                <a:cs typeface="Roboto"/>
                <a:sym typeface="Roboto"/>
              </a:rPr>
              <a:t> data within the platform - no more human bottlenecks and chaotic, inconsistent documentation </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All-in-one workbench!</a:t>
            </a:r>
            <a:r>
              <a:rPr lang="en" sz="1200">
                <a:solidFill>
                  <a:schemeClr val="dk1"/>
                </a:solidFill>
                <a:latin typeface="Roboto"/>
                <a:ea typeface="Roboto"/>
                <a:cs typeface="Roboto"/>
                <a:sym typeface="Roboto"/>
              </a:rPr>
              <a:t> - single place with single sign-on for all the tools needed for the job</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Data access security!</a:t>
            </a:r>
            <a:r>
              <a:rPr lang="en" sz="1200">
                <a:solidFill>
                  <a:schemeClr val="dk1"/>
                </a:solidFill>
                <a:latin typeface="Roboto"/>
                <a:ea typeface="Roboto"/>
                <a:cs typeface="Roboto"/>
                <a:sym typeface="Roboto"/>
              </a:rPr>
              <a:t> - employing industry best practices and cloud vendors’ configuration for data access management. </a:t>
            </a:r>
            <a:r>
              <a:rPr lang="en" sz="1200">
                <a:solidFill>
                  <a:srgbClr val="172B4D"/>
                </a:solidFill>
                <a:latin typeface="Roboto"/>
                <a:ea typeface="Roboto"/>
                <a:cs typeface="Roboto"/>
                <a:sym typeface="Roboto"/>
              </a:rPr>
              <a:t>Treat</a:t>
            </a:r>
            <a:r>
              <a:rPr b="1" lang="en" sz="1200">
                <a:solidFill>
                  <a:srgbClr val="172B4D"/>
                </a:solidFill>
                <a:latin typeface="Roboto"/>
                <a:ea typeface="Roboto"/>
                <a:cs typeface="Roboto"/>
                <a:sym typeface="Roboto"/>
              </a:rPr>
              <a:t> data governance </a:t>
            </a:r>
            <a:r>
              <a:rPr lang="en" sz="1200">
                <a:solidFill>
                  <a:srgbClr val="172B4D"/>
                </a:solidFill>
                <a:latin typeface="Roboto"/>
                <a:ea typeface="Roboto"/>
                <a:cs typeface="Roboto"/>
                <a:sym typeface="Roboto"/>
              </a:rPr>
              <a:t>as a</a:t>
            </a:r>
            <a:r>
              <a:rPr b="1" lang="en" sz="1200">
                <a:solidFill>
                  <a:srgbClr val="172B4D"/>
                </a:solidFill>
                <a:latin typeface="Roboto"/>
                <a:ea typeface="Roboto"/>
                <a:cs typeface="Roboto"/>
                <a:sym typeface="Roboto"/>
              </a:rPr>
              <a:t> first-class citizen not </a:t>
            </a:r>
            <a:r>
              <a:rPr lang="en" sz="1200">
                <a:solidFill>
                  <a:srgbClr val="172B4D"/>
                </a:solidFill>
                <a:latin typeface="Roboto"/>
                <a:ea typeface="Roboto"/>
                <a:cs typeface="Roboto"/>
                <a:sym typeface="Roboto"/>
              </a:rPr>
              <a:t>an</a:t>
            </a:r>
            <a:r>
              <a:rPr b="1" lang="en" sz="1200">
                <a:solidFill>
                  <a:srgbClr val="172B4D"/>
                </a:solidFill>
                <a:latin typeface="Roboto"/>
                <a:ea typeface="Roboto"/>
                <a:cs typeface="Roboto"/>
                <a:sym typeface="Roboto"/>
              </a:rPr>
              <a:t> afterthought </a:t>
            </a:r>
            <a:r>
              <a:rPr lang="en" sz="1200">
                <a:solidFill>
                  <a:srgbClr val="172B4D"/>
                </a:solidFill>
                <a:latin typeface="Roboto"/>
                <a:ea typeface="Roboto"/>
                <a:cs typeface="Roboto"/>
                <a:sym typeface="Roboto"/>
              </a:rPr>
              <a:t>anymore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Project templates! </a:t>
            </a:r>
            <a:r>
              <a:rPr lang="en" sz="1200">
                <a:solidFill>
                  <a:schemeClr val="dk1"/>
                </a:solidFill>
                <a:latin typeface="Roboto"/>
                <a:ea typeface="Roboto"/>
                <a:cs typeface="Roboto"/>
                <a:sym typeface="Roboto"/>
              </a:rPr>
              <a:t>- enables grouping and reusing similar projects concepts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Adaptable! - </a:t>
            </a:r>
            <a:r>
              <a:rPr lang="en" sz="1200">
                <a:solidFill>
                  <a:srgbClr val="172B4D"/>
                </a:solidFill>
                <a:latin typeface="Roboto"/>
                <a:ea typeface="Roboto"/>
                <a:cs typeface="Roboto"/>
                <a:sym typeface="Roboto"/>
              </a:rPr>
              <a:t>be</a:t>
            </a:r>
            <a:r>
              <a:rPr b="1" lang="en" sz="1200">
                <a:solidFill>
                  <a:srgbClr val="172B4D"/>
                </a:solidFill>
                <a:latin typeface="Roboto"/>
                <a:ea typeface="Roboto"/>
                <a:cs typeface="Roboto"/>
                <a:sym typeface="Roboto"/>
              </a:rPr>
              <a:t> scalable</a:t>
            </a:r>
            <a:r>
              <a:rPr lang="en" sz="1200">
                <a:solidFill>
                  <a:srgbClr val="172B4D"/>
                </a:solidFill>
                <a:latin typeface="Roboto"/>
                <a:ea typeface="Roboto"/>
                <a:cs typeface="Roboto"/>
                <a:sym typeface="Roboto"/>
              </a:rPr>
              <a:t> and quickly adapt to </a:t>
            </a:r>
            <a:r>
              <a:rPr b="1" lang="en" sz="1200">
                <a:solidFill>
                  <a:srgbClr val="172B4D"/>
                </a:solidFill>
                <a:latin typeface="Roboto"/>
                <a:ea typeface="Roboto"/>
                <a:cs typeface="Roboto"/>
                <a:sym typeface="Roboto"/>
              </a:rPr>
              <a:t>changing</a:t>
            </a:r>
            <a:r>
              <a:rPr lang="en" sz="1200">
                <a:solidFill>
                  <a:srgbClr val="172B4D"/>
                </a:solidFill>
                <a:latin typeface="Roboto"/>
                <a:ea typeface="Roboto"/>
                <a:cs typeface="Roboto"/>
                <a:sym typeface="Roboto"/>
              </a:rPr>
              <a:t> business </a:t>
            </a:r>
            <a:r>
              <a:rPr b="1" lang="en" sz="1200">
                <a:solidFill>
                  <a:srgbClr val="172B4D"/>
                </a:solidFill>
                <a:latin typeface="Roboto"/>
                <a:ea typeface="Roboto"/>
                <a:cs typeface="Roboto"/>
                <a:sym typeface="Roboto"/>
              </a:rPr>
              <a:t>requirements. </a:t>
            </a:r>
            <a:r>
              <a:rPr lang="en" sz="1200">
                <a:solidFill>
                  <a:srgbClr val="172B4D"/>
                </a:solidFill>
                <a:latin typeface="Roboto"/>
                <a:ea typeface="Roboto"/>
                <a:cs typeface="Roboto"/>
                <a:sym typeface="Roboto"/>
              </a:rPr>
              <a:t>Have </a:t>
            </a:r>
            <a:r>
              <a:rPr b="1" lang="en" sz="1200">
                <a:solidFill>
                  <a:srgbClr val="172B4D"/>
                </a:solidFill>
                <a:latin typeface="Roboto"/>
                <a:ea typeface="Roboto"/>
                <a:cs typeface="Roboto"/>
                <a:sym typeface="Roboto"/>
              </a:rPr>
              <a:t>loosely coupled components</a:t>
            </a:r>
            <a:r>
              <a:rPr lang="en" sz="1200">
                <a:solidFill>
                  <a:srgbClr val="172B4D"/>
                </a:solidFill>
                <a:latin typeface="Roboto"/>
                <a:ea typeface="Roboto"/>
                <a:cs typeface="Roboto"/>
                <a:sym typeface="Roboto"/>
              </a:rPr>
              <a:t> - an easy process to replace one component with an alternative. Allow</a:t>
            </a:r>
            <a:r>
              <a:rPr b="1" lang="en" sz="1200">
                <a:solidFill>
                  <a:srgbClr val="172B4D"/>
                </a:solidFill>
                <a:latin typeface="Roboto"/>
                <a:ea typeface="Roboto"/>
                <a:cs typeface="Roboto"/>
                <a:sym typeface="Roboto"/>
              </a:rPr>
              <a:t> easy rollback </a:t>
            </a:r>
            <a:r>
              <a:rPr lang="en" sz="1200">
                <a:solidFill>
                  <a:srgbClr val="172B4D"/>
                </a:solidFill>
                <a:latin typeface="Roboto"/>
                <a:ea typeface="Roboto"/>
                <a:cs typeface="Roboto"/>
                <a:sym typeface="Roboto"/>
              </a:rPr>
              <a:t>without</a:t>
            </a:r>
            <a:r>
              <a:rPr b="1" lang="en" sz="1200">
                <a:solidFill>
                  <a:srgbClr val="172B4D"/>
                </a:solidFill>
                <a:latin typeface="Roboto"/>
                <a:ea typeface="Roboto"/>
                <a:cs typeface="Roboto"/>
                <a:sym typeface="Roboto"/>
              </a:rPr>
              <a:t> long term </a:t>
            </a:r>
            <a:r>
              <a:rPr lang="en" sz="1200">
                <a:solidFill>
                  <a:srgbClr val="172B4D"/>
                </a:solidFill>
                <a:latin typeface="Roboto"/>
                <a:ea typeface="Roboto"/>
                <a:cs typeface="Roboto"/>
                <a:sym typeface="Roboto"/>
              </a:rPr>
              <a:t>and</a:t>
            </a:r>
            <a:r>
              <a:rPr b="1" lang="en" sz="1200">
                <a:solidFill>
                  <a:srgbClr val="172B4D"/>
                </a:solidFill>
                <a:latin typeface="Roboto"/>
                <a:ea typeface="Roboto"/>
                <a:cs typeface="Roboto"/>
                <a:sym typeface="Roboto"/>
              </a:rPr>
              <a:t> costly commitments.</a:t>
            </a:r>
            <a:endParaRPr b="1" sz="12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Char char="●"/>
            </a:pPr>
            <a:r>
              <a:rPr b="1" lang="en" sz="1200">
                <a:solidFill>
                  <a:schemeClr val="dk1"/>
                </a:solidFill>
                <a:latin typeface="Roboto"/>
                <a:ea typeface="Roboto"/>
                <a:cs typeface="Roboto"/>
                <a:sym typeface="Roboto"/>
              </a:rPr>
              <a:t>Simple to set up &amp; use!</a:t>
            </a:r>
            <a:r>
              <a:rPr b="1" lang="en">
                <a:solidFill>
                  <a:schemeClr val="dk1"/>
                </a:solidFill>
              </a:rPr>
              <a:t> </a:t>
            </a:r>
            <a:r>
              <a:rPr lang="en" sz="1200">
                <a:solidFill>
                  <a:srgbClr val="172B4D"/>
                </a:solidFill>
                <a:latin typeface="Roboto"/>
                <a:ea typeface="Roboto"/>
                <a:cs typeface="Roboto"/>
                <a:sym typeface="Roboto"/>
              </a:rPr>
              <a:t>— no lengthy sales process, demo calls, and implementation cycles. Our solution is built on open standards &amp; APIs allowing easy integration with the rest of the stack so vendor lock-in is not a risk. It’s also </a:t>
            </a:r>
            <a:r>
              <a:rPr b="1" lang="en" sz="1200">
                <a:solidFill>
                  <a:srgbClr val="172B4D"/>
                </a:solidFill>
                <a:latin typeface="Roboto"/>
                <a:ea typeface="Roboto"/>
                <a:cs typeface="Roboto"/>
                <a:sym typeface="Roboto"/>
              </a:rPr>
              <a:t>easily maintainable </a:t>
            </a:r>
            <a:r>
              <a:rPr lang="en" sz="1200">
                <a:solidFill>
                  <a:srgbClr val="172B4D"/>
                </a:solidFill>
                <a:latin typeface="Roboto"/>
                <a:ea typeface="Roboto"/>
                <a:cs typeface="Roboto"/>
                <a:sym typeface="Roboto"/>
              </a:rPr>
              <a:t>without a large specialized</a:t>
            </a:r>
            <a:r>
              <a:rPr b="1" lang="en" sz="1200">
                <a:solidFill>
                  <a:srgbClr val="172B4D"/>
                </a:solidFill>
                <a:latin typeface="Roboto"/>
                <a:ea typeface="Roboto"/>
                <a:cs typeface="Roboto"/>
                <a:sym typeface="Roboto"/>
              </a:rPr>
              <a:t> IT team - </a:t>
            </a:r>
            <a:r>
              <a:rPr lang="en" sz="1200">
                <a:solidFill>
                  <a:srgbClr val="172B4D"/>
                </a:solidFill>
                <a:latin typeface="Roboto"/>
                <a:ea typeface="Roboto"/>
                <a:cs typeface="Roboto"/>
                <a:sym typeface="Roboto"/>
              </a:rPr>
              <a:t>analytics engineers are equipped with a toolset that allows easy debugging of their pipelines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7fd37445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7fd37445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it is time to consider why we are talking about modern data platforms these days And this is also thanks to the technology.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Cloud DWH that offer flexibility for scalable storage and computing</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Low-code data transformation tools (like dbt) - all data transformations in SQL</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Data integration frameworks - featuring many built-in connectors supporting extraction &amp; load of the data</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Modern data catalogs - data discovery has never been easier!</a:t>
            </a:r>
            <a:endParaRPr sz="1200">
              <a:solidFill>
                <a:srgbClr val="172B4D"/>
              </a:solidFill>
              <a:latin typeface="Roboto"/>
              <a:ea typeface="Roboto"/>
              <a:cs typeface="Roboto"/>
              <a:sym typeface="Roboto"/>
            </a:endParaRPr>
          </a:p>
          <a:p>
            <a:pPr indent="-304800" lvl="0" marL="457200" rtl="0" algn="l">
              <a:lnSpc>
                <a:spcPct val="115000"/>
              </a:lnSpc>
              <a:spcBef>
                <a:spcPts val="0"/>
              </a:spcBef>
              <a:spcAft>
                <a:spcPts val="0"/>
              </a:spcAft>
              <a:buClr>
                <a:srgbClr val="172B4D"/>
              </a:buClr>
              <a:buSzPts val="1200"/>
              <a:buFont typeface="Roboto"/>
              <a:buChar char="●"/>
            </a:pPr>
            <a:r>
              <a:rPr lang="en" sz="1200">
                <a:solidFill>
                  <a:srgbClr val="172B4D"/>
                </a:solidFill>
                <a:latin typeface="Roboto"/>
                <a:ea typeface="Roboto"/>
                <a:cs typeface="Roboto"/>
                <a:sym typeface="Roboto"/>
              </a:rPr>
              <a:t>Self-serve BI tools - data modelling &amp; visualization capabitilies</a:t>
            </a:r>
            <a:endParaRPr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172B4D"/>
                </a:solidFill>
                <a:latin typeface="Roboto"/>
                <a:ea typeface="Roboto"/>
                <a:cs typeface="Roboto"/>
                <a:sym typeface="Roboto"/>
              </a:rPr>
              <a:t>The technology is already available…</a:t>
            </a:r>
            <a:br>
              <a:rPr lang="en" sz="1200">
                <a:solidFill>
                  <a:srgbClr val="172B4D"/>
                </a:solidFill>
                <a:latin typeface="Roboto"/>
                <a:ea typeface="Roboto"/>
                <a:cs typeface="Roboto"/>
                <a:sym typeface="Roboto"/>
              </a:rPr>
            </a:br>
            <a:r>
              <a:rPr lang="en" sz="1200">
                <a:solidFill>
                  <a:srgbClr val="172B4D"/>
                </a:solidFill>
                <a:latin typeface="Roboto"/>
                <a:ea typeface="Roboto"/>
                <a:cs typeface="Roboto"/>
                <a:sym typeface="Roboto"/>
              </a:rPr>
              <a:t>All you need to do is just to connect the dots and use it wisely using </a:t>
            </a:r>
            <a:r>
              <a:rPr b="1" lang="en" sz="1200">
                <a:solidFill>
                  <a:srgbClr val="172B4D"/>
                </a:solidFill>
                <a:latin typeface="Roboto"/>
                <a:ea typeface="Roboto"/>
                <a:cs typeface="Roboto"/>
                <a:sym typeface="Roboto"/>
              </a:rPr>
              <a:t>architecture &amp; engineering best practices.</a:t>
            </a:r>
            <a:endParaRPr b="1"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172B4D"/>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172B4D"/>
                </a:solidFill>
                <a:latin typeface="Roboto"/>
                <a:ea typeface="Roboto"/>
                <a:cs typeface="Roboto"/>
                <a:sym typeface="Roboto"/>
              </a:rPr>
              <a:t> - evergreen standards translated into data processing world.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3390625" y="243974"/>
            <a:ext cx="6890726" cy="4299799"/>
          </a:xfrm>
          <a:prstGeom prst="rect">
            <a:avLst/>
          </a:prstGeom>
          <a:noFill/>
          <a:ln>
            <a:noFill/>
          </a:ln>
        </p:spPr>
      </p:pic>
      <p:sp>
        <p:nvSpPr>
          <p:cNvPr id="56" name="Google Shape;56;p14"/>
          <p:cNvSpPr txBox="1"/>
          <p:nvPr>
            <p:ph type="ctrTitle"/>
          </p:nvPr>
        </p:nvSpPr>
        <p:spPr>
          <a:xfrm>
            <a:off x="462425" y="3590050"/>
            <a:ext cx="6124800" cy="115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62C3F"/>
              </a:buClr>
              <a:buSzPts val="3200"/>
              <a:buFont typeface="Montserrat"/>
              <a:buNone/>
              <a:defRPr sz="3200">
                <a:solidFill>
                  <a:srgbClr val="062C3F"/>
                </a:solidFill>
                <a:latin typeface="Montserrat"/>
                <a:ea typeface="Montserrat"/>
                <a:cs typeface="Montserrat"/>
                <a:sym typeface="Montserrat"/>
              </a:defRPr>
            </a:lvl1pPr>
            <a:lvl2pPr lvl="1" rtl="0" algn="ctr">
              <a:lnSpc>
                <a:spcPct val="100000"/>
              </a:lnSpc>
              <a:spcBef>
                <a:spcPts val="0"/>
              </a:spcBef>
              <a:spcAft>
                <a:spcPts val="0"/>
              </a:spcAft>
              <a:buSzPts val="3900"/>
              <a:buNone/>
              <a:defRPr sz="3900"/>
            </a:lvl2pPr>
            <a:lvl3pPr lvl="2" rtl="0" algn="ctr">
              <a:lnSpc>
                <a:spcPct val="100000"/>
              </a:lnSpc>
              <a:spcBef>
                <a:spcPts val="0"/>
              </a:spcBef>
              <a:spcAft>
                <a:spcPts val="0"/>
              </a:spcAft>
              <a:buSzPts val="3900"/>
              <a:buNone/>
              <a:defRPr sz="3900"/>
            </a:lvl3pPr>
            <a:lvl4pPr lvl="3" rtl="0" algn="ctr">
              <a:lnSpc>
                <a:spcPct val="100000"/>
              </a:lnSpc>
              <a:spcBef>
                <a:spcPts val="0"/>
              </a:spcBef>
              <a:spcAft>
                <a:spcPts val="0"/>
              </a:spcAft>
              <a:buSzPts val="3900"/>
              <a:buNone/>
              <a:defRPr sz="3900"/>
            </a:lvl4pPr>
            <a:lvl5pPr lvl="4" rtl="0" algn="ctr">
              <a:lnSpc>
                <a:spcPct val="100000"/>
              </a:lnSpc>
              <a:spcBef>
                <a:spcPts val="0"/>
              </a:spcBef>
              <a:spcAft>
                <a:spcPts val="0"/>
              </a:spcAft>
              <a:buSzPts val="3900"/>
              <a:buNone/>
              <a:defRPr sz="3900"/>
            </a:lvl5pPr>
            <a:lvl6pPr lvl="5" rtl="0" algn="ctr">
              <a:lnSpc>
                <a:spcPct val="100000"/>
              </a:lnSpc>
              <a:spcBef>
                <a:spcPts val="0"/>
              </a:spcBef>
              <a:spcAft>
                <a:spcPts val="0"/>
              </a:spcAft>
              <a:buSzPts val="3900"/>
              <a:buNone/>
              <a:defRPr sz="3900"/>
            </a:lvl6pPr>
            <a:lvl7pPr lvl="6" rtl="0" algn="ctr">
              <a:lnSpc>
                <a:spcPct val="100000"/>
              </a:lnSpc>
              <a:spcBef>
                <a:spcPts val="0"/>
              </a:spcBef>
              <a:spcAft>
                <a:spcPts val="0"/>
              </a:spcAft>
              <a:buSzPts val="3900"/>
              <a:buNone/>
              <a:defRPr sz="3900"/>
            </a:lvl7pPr>
            <a:lvl8pPr lvl="7" rtl="0" algn="ctr">
              <a:lnSpc>
                <a:spcPct val="100000"/>
              </a:lnSpc>
              <a:spcBef>
                <a:spcPts val="0"/>
              </a:spcBef>
              <a:spcAft>
                <a:spcPts val="0"/>
              </a:spcAft>
              <a:buSzPts val="3900"/>
              <a:buNone/>
              <a:defRPr sz="3900"/>
            </a:lvl8pPr>
            <a:lvl9pPr lvl="8" rtl="0" algn="ctr">
              <a:lnSpc>
                <a:spcPct val="100000"/>
              </a:lnSpc>
              <a:spcBef>
                <a:spcPts val="0"/>
              </a:spcBef>
              <a:spcAft>
                <a:spcPts val="0"/>
              </a:spcAft>
              <a:buSzPts val="3900"/>
              <a:buNone/>
              <a:defRPr sz="3900"/>
            </a:lvl9pPr>
          </a:lstStyle>
          <a:p/>
        </p:txBody>
      </p:sp>
      <p:sp>
        <p:nvSpPr>
          <p:cNvPr id="57" name="Google Shape;57;p14"/>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dk2"/>
              </a:buClr>
              <a:buSzPts val="1400"/>
              <a:buNone/>
              <a:defRPr>
                <a:solidFill>
                  <a:schemeClr val="dk2"/>
                </a:solidFill>
              </a:defRPr>
            </a:lvl1pPr>
            <a:lvl2pPr lvl="1" rtl="0" algn="ctr">
              <a:lnSpc>
                <a:spcPct val="115000"/>
              </a:lnSpc>
              <a:spcBef>
                <a:spcPts val="0"/>
              </a:spcBef>
              <a:spcAft>
                <a:spcPts val="0"/>
              </a:spcAft>
              <a:buClr>
                <a:schemeClr val="dk2"/>
              </a:buClr>
              <a:buSzPts val="3000"/>
              <a:buNone/>
              <a:defRPr sz="3000">
                <a:solidFill>
                  <a:schemeClr val="dk2"/>
                </a:solidFill>
              </a:defRPr>
            </a:lvl2pPr>
            <a:lvl3pPr lvl="2" rtl="0" algn="ctr">
              <a:lnSpc>
                <a:spcPct val="115000"/>
              </a:lnSpc>
              <a:spcBef>
                <a:spcPts val="0"/>
              </a:spcBef>
              <a:spcAft>
                <a:spcPts val="0"/>
              </a:spcAft>
              <a:buClr>
                <a:schemeClr val="dk2"/>
              </a:buClr>
              <a:buSzPts val="3000"/>
              <a:buNone/>
              <a:defRPr sz="3000">
                <a:solidFill>
                  <a:schemeClr val="dk2"/>
                </a:solidFill>
              </a:defRPr>
            </a:lvl3pPr>
            <a:lvl4pPr lvl="3" rtl="0" algn="ctr">
              <a:lnSpc>
                <a:spcPct val="115000"/>
              </a:lnSpc>
              <a:spcBef>
                <a:spcPts val="0"/>
              </a:spcBef>
              <a:spcAft>
                <a:spcPts val="0"/>
              </a:spcAft>
              <a:buClr>
                <a:schemeClr val="dk2"/>
              </a:buClr>
              <a:buSzPts val="3000"/>
              <a:buNone/>
              <a:defRPr sz="3000">
                <a:solidFill>
                  <a:schemeClr val="dk2"/>
                </a:solidFill>
              </a:defRPr>
            </a:lvl4pPr>
            <a:lvl5pPr lvl="4" rtl="0" algn="ctr">
              <a:lnSpc>
                <a:spcPct val="115000"/>
              </a:lnSpc>
              <a:spcBef>
                <a:spcPts val="0"/>
              </a:spcBef>
              <a:spcAft>
                <a:spcPts val="0"/>
              </a:spcAft>
              <a:buClr>
                <a:schemeClr val="dk2"/>
              </a:buClr>
              <a:buSzPts val="3000"/>
              <a:buNone/>
              <a:defRPr sz="3000">
                <a:solidFill>
                  <a:schemeClr val="dk2"/>
                </a:solidFill>
              </a:defRPr>
            </a:lvl5pPr>
            <a:lvl6pPr lvl="5" rtl="0" algn="ctr">
              <a:lnSpc>
                <a:spcPct val="115000"/>
              </a:lnSpc>
              <a:spcBef>
                <a:spcPts val="0"/>
              </a:spcBef>
              <a:spcAft>
                <a:spcPts val="0"/>
              </a:spcAft>
              <a:buClr>
                <a:schemeClr val="dk2"/>
              </a:buClr>
              <a:buSzPts val="3000"/>
              <a:buNone/>
              <a:defRPr sz="3000">
                <a:solidFill>
                  <a:schemeClr val="dk2"/>
                </a:solidFill>
              </a:defRPr>
            </a:lvl6pPr>
            <a:lvl7pPr lvl="6" rtl="0" algn="ctr">
              <a:lnSpc>
                <a:spcPct val="115000"/>
              </a:lnSpc>
              <a:spcBef>
                <a:spcPts val="0"/>
              </a:spcBef>
              <a:spcAft>
                <a:spcPts val="0"/>
              </a:spcAft>
              <a:buClr>
                <a:schemeClr val="dk2"/>
              </a:buClr>
              <a:buSzPts val="3000"/>
              <a:buNone/>
              <a:defRPr sz="3000">
                <a:solidFill>
                  <a:schemeClr val="dk2"/>
                </a:solidFill>
              </a:defRPr>
            </a:lvl7pPr>
            <a:lvl8pPr lvl="7" rtl="0" algn="ctr">
              <a:lnSpc>
                <a:spcPct val="115000"/>
              </a:lnSpc>
              <a:spcBef>
                <a:spcPts val="0"/>
              </a:spcBef>
              <a:spcAft>
                <a:spcPts val="0"/>
              </a:spcAft>
              <a:buClr>
                <a:schemeClr val="dk2"/>
              </a:buClr>
              <a:buSzPts val="3000"/>
              <a:buNone/>
              <a:defRPr sz="3000">
                <a:solidFill>
                  <a:schemeClr val="dk2"/>
                </a:solidFill>
              </a:defRPr>
            </a:lvl8pPr>
            <a:lvl9pPr lvl="8" rtl="0" algn="ctr">
              <a:lnSpc>
                <a:spcPct val="115000"/>
              </a:lnSpc>
              <a:spcBef>
                <a:spcPts val="0"/>
              </a:spcBef>
              <a:spcAft>
                <a:spcPts val="0"/>
              </a:spcAft>
              <a:buClr>
                <a:schemeClr val="dk2"/>
              </a:buClr>
              <a:buSzPts val="3000"/>
              <a:buNone/>
              <a:defRPr sz="3000">
                <a:solidFill>
                  <a:schemeClr val="dk2"/>
                </a:solidFill>
              </a:defRPr>
            </a:lvl9pPr>
          </a:lstStyle>
          <a:p/>
        </p:txBody>
      </p:sp>
      <p:sp>
        <p:nvSpPr>
          <p:cNvPr id="58" name="Google Shape;58;p1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14"/>
          <p:cNvPicPr preferRelativeResize="0"/>
          <p:nvPr/>
        </p:nvPicPr>
        <p:blipFill rotWithShape="1">
          <a:blip r:embed="rId3">
            <a:alphaModFix/>
          </a:blip>
          <a:srcRect b="0" l="0" r="0" t="0"/>
          <a:stretch/>
        </p:blipFill>
        <p:spPr>
          <a:xfrm>
            <a:off x="-782877" y="1627542"/>
            <a:ext cx="2269263" cy="2171684"/>
          </a:xfrm>
          <a:prstGeom prst="rect">
            <a:avLst/>
          </a:prstGeom>
          <a:noFill/>
          <a:ln>
            <a:noFill/>
          </a:ln>
        </p:spPr>
      </p:pic>
      <p:pic>
        <p:nvPicPr>
          <p:cNvPr id="60" name="Google Shape;60;p14"/>
          <p:cNvPicPr preferRelativeResize="0"/>
          <p:nvPr/>
        </p:nvPicPr>
        <p:blipFill rotWithShape="1">
          <a:blip r:embed="rId3">
            <a:alphaModFix/>
          </a:blip>
          <a:srcRect b="0" l="0" r="0" t="0"/>
          <a:stretch/>
        </p:blipFill>
        <p:spPr>
          <a:xfrm>
            <a:off x="7696498" y="-425783"/>
            <a:ext cx="2269263" cy="2171684"/>
          </a:xfrm>
          <a:prstGeom prst="rect">
            <a:avLst/>
          </a:prstGeom>
          <a:noFill/>
          <a:ln>
            <a:noFill/>
          </a:ln>
        </p:spPr>
      </p:pic>
      <p:pic>
        <p:nvPicPr>
          <p:cNvPr id="61" name="Google Shape;61;p14"/>
          <p:cNvPicPr preferRelativeResize="0"/>
          <p:nvPr/>
        </p:nvPicPr>
        <p:blipFill rotWithShape="1">
          <a:blip r:embed="rId4">
            <a:alphaModFix/>
          </a:blip>
          <a:srcRect b="0" l="0" r="0" t="0"/>
          <a:stretch/>
        </p:blipFill>
        <p:spPr>
          <a:xfrm>
            <a:off x="462425" y="444658"/>
            <a:ext cx="2207720" cy="513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pic>
        <p:nvPicPr>
          <p:cNvPr id="64" name="Google Shape;64;p15"/>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65" name="Google Shape;65;p15"/>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sp>
        <p:nvSpPr>
          <p:cNvPr id="66" name="Google Shape;66;p15"/>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atin typeface="Montserrat Medium"/>
                <a:ea typeface="Montserrat Medium"/>
                <a:cs typeface="Montserrat Medium"/>
                <a:sym typeface="Montserrat Medium"/>
              </a:defRPr>
            </a:lvl1pPr>
            <a:lvl2pPr lvl="1" rtl="0" algn="l">
              <a:lnSpc>
                <a:spcPct val="100000"/>
              </a:lnSpc>
              <a:spcBef>
                <a:spcPts val="0"/>
              </a:spcBef>
              <a:spcAft>
                <a:spcPts val="0"/>
              </a:spcAft>
              <a:buSzPts val="3600"/>
              <a:buNone/>
              <a:defRPr>
                <a:latin typeface="Montserrat Medium"/>
                <a:ea typeface="Montserrat Medium"/>
                <a:cs typeface="Montserrat Medium"/>
                <a:sym typeface="Montserrat Medium"/>
              </a:defRPr>
            </a:lvl2pPr>
            <a:lvl3pPr lvl="2" rtl="0" algn="l">
              <a:lnSpc>
                <a:spcPct val="100000"/>
              </a:lnSpc>
              <a:spcBef>
                <a:spcPts val="0"/>
              </a:spcBef>
              <a:spcAft>
                <a:spcPts val="0"/>
              </a:spcAft>
              <a:buSzPts val="3600"/>
              <a:buNone/>
              <a:defRPr>
                <a:latin typeface="Montserrat Medium"/>
                <a:ea typeface="Montserrat Medium"/>
                <a:cs typeface="Montserrat Medium"/>
                <a:sym typeface="Montserrat Medium"/>
              </a:defRPr>
            </a:lvl3pPr>
            <a:lvl4pPr lvl="3" rtl="0" algn="l">
              <a:lnSpc>
                <a:spcPct val="100000"/>
              </a:lnSpc>
              <a:spcBef>
                <a:spcPts val="0"/>
              </a:spcBef>
              <a:spcAft>
                <a:spcPts val="0"/>
              </a:spcAft>
              <a:buSzPts val="3600"/>
              <a:buNone/>
              <a:defRPr>
                <a:latin typeface="Montserrat Medium"/>
                <a:ea typeface="Montserrat Medium"/>
                <a:cs typeface="Montserrat Medium"/>
                <a:sym typeface="Montserrat Medium"/>
              </a:defRPr>
            </a:lvl4pPr>
            <a:lvl5pPr lvl="4" rtl="0" algn="l">
              <a:lnSpc>
                <a:spcPct val="100000"/>
              </a:lnSpc>
              <a:spcBef>
                <a:spcPts val="0"/>
              </a:spcBef>
              <a:spcAft>
                <a:spcPts val="0"/>
              </a:spcAft>
              <a:buSzPts val="3600"/>
              <a:buNone/>
              <a:defRPr>
                <a:latin typeface="Montserrat Medium"/>
                <a:ea typeface="Montserrat Medium"/>
                <a:cs typeface="Montserrat Medium"/>
                <a:sym typeface="Montserrat Medium"/>
              </a:defRPr>
            </a:lvl5pPr>
            <a:lvl6pPr lvl="5" rtl="0" algn="l">
              <a:lnSpc>
                <a:spcPct val="100000"/>
              </a:lnSpc>
              <a:spcBef>
                <a:spcPts val="0"/>
              </a:spcBef>
              <a:spcAft>
                <a:spcPts val="0"/>
              </a:spcAft>
              <a:buSzPts val="3600"/>
              <a:buNone/>
              <a:defRPr>
                <a:latin typeface="Montserrat Medium"/>
                <a:ea typeface="Montserrat Medium"/>
                <a:cs typeface="Montserrat Medium"/>
                <a:sym typeface="Montserrat Medium"/>
              </a:defRPr>
            </a:lvl6pPr>
            <a:lvl7pPr lvl="6" rtl="0" algn="l">
              <a:lnSpc>
                <a:spcPct val="100000"/>
              </a:lnSpc>
              <a:spcBef>
                <a:spcPts val="0"/>
              </a:spcBef>
              <a:spcAft>
                <a:spcPts val="0"/>
              </a:spcAft>
              <a:buSzPts val="3600"/>
              <a:buNone/>
              <a:defRPr>
                <a:latin typeface="Montserrat Medium"/>
                <a:ea typeface="Montserrat Medium"/>
                <a:cs typeface="Montserrat Medium"/>
                <a:sym typeface="Montserrat Medium"/>
              </a:defRPr>
            </a:lvl7pPr>
            <a:lvl8pPr lvl="7" rtl="0" algn="l">
              <a:lnSpc>
                <a:spcPct val="100000"/>
              </a:lnSpc>
              <a:spcBef>
                <a:spcPts val="0"/>
              </a:spcBef>
              <a:spcAft>
                <a:spcPts val="0"/>
              </a:spcAft>
              <a:buSzPts val="3600"/>
              <a:buNone/>
              <a:defRPr>
                <a:latin typeface="Montserrat Medium"/>
                <a:ea typeface="Montserrat Medium"/>
                <a:cs typeface="Montserrat Medium"/>
                <a:sym typeface="Montserrat Medium"/>
              </a:defRPr>
            </a:lvl8pPr>
            <a:lvl9pPr lvl="8" rtl="0" algn="l">
              <a:lnSpc>
                <a:spcPct val="100000"/>
              </a:lnSpc>
              <a:spcBef>
                <a:spcPts val="0"/>
              </a:spcBef>
              <a:spcAft>
                <a:spcPts val="0"/>
              </a:spcAft>
              <a:buSzPts val="3600"/>
              <a:buNone/>
              <a:defRPr>
                <a:latin typeface="Montserrat Medium"/>
                <a:ea typeface="Montserrat Medium"/>
                <a:cs typeface="Montserrat Medium"/>
                <a:sym typeface="Montserrat Medium"/>
              </a:defRPr>
            </a:lvl9pPr>
          </a:lstStyle>
          <a:p/>
        </p:txBody>
      </p:sp>
      <p:sp>
        <p:nvSpPr>
          <p:cNvPr id="67" name="Google Shape;67;p15"/>
          <p:cNvSpPr txBox="1"/>
          <p:nvPr>
            <p:ph idx="1" type="body"/>
          </p:nvPr>
        </p:nvSpPr>
        <p:spPr>
          <a:xfrm>
            <a:off x="180000" y="900000"/>
            <a:ext cx="8612700" cy="36672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68" name="Google Shape;68;p15"/>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zekładka">
  <p:cSld name="TITLE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0" l="0" r="0" t="0"/>
          <a:stretch/>
        </p:blipFill>
        <p:spPr>
          <a:xfrm>
            <a:off x="-782877" y="3219817"/>
            <a:ext cx="2269263" cy="2171684"/>
          </a:xfrm>
          <a:prstGeom prst="rect">
            <a:avLst/>
          </a:prstGeom>
          <a:noFill/>
          <a:ln>
            <a:noFill/>
          </a:ln>
        </p:spPr>
      </p:pic>
      <p:pic>
        <p:nvPicPr>
          <p:cNvPr id="71" name="Google Shape;71;p16"/>
          <p:cNvPicPr preferRelativeResize="0"/>
          <p:nvPr/>
        </p:nvPicPr>
        <p:blipFill rotWithShape="1">
          <a:blip r:embed="rId3">
            <a:alphaModFix/>
          </a:blip>
          <a:srcRect b="0" l="0" r="0" t="0"/>
          <a:stretch/>
        </p:blipFill>
        <p:spPr>
          <a:xfrm>
            <a:off x="3390625" y="243974"/>
            <a:ext cx="6890726" cy="4299799"/>
          </a:xfrm>
          <a:prstGeom prst="rect">
            <a:avLst/>
          </a:prstGeom>
          <a:noFill/>
          <a:ln>
            <a:noFill/>
          </a:ln>
        </p:spPr>
      </p:pic>
      <p:sp>
        <p:nvSpPr>
          <p:cNvPr id="72" name="Google Shape;72;p16"/>
          <p:cNvSpPr txBox="1"/>
          <p:nvPr>
            <p:ph type="ctrTitle"/>
          </p:nvPr>
        </p:nvSpPr>
        <p:spPr>
          <a:xfrm>
            <a:off x="462425" y="3590050"/>
            <a:ext cx="4938900" cy="115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62C3F"/>
              </a:buClr>
              <a:buSzPts val="3200"/>
              <a:buFont typeface="Montserrat"/>
              <a:buNone/>
              <a:defRPr sz="3200">
                <a:solidFill>
                  <a:srgbClr val="062C3F"/>
                </a:solidFill>
                <a:latin typeface="Montserrat"/>
                <a:ea typeface="Montserrat"/>
                <a:cs typeface="Montserrat"/>
                <a:sym typeface="Montserrat"/>
              </a:defRPr>
            </a:lvl1pPr>
            <a:lvl2pPr lvl="1" rtl="0" algn="ctr">
              <a:lnSpc>
                <a:spcPct val="100000"/>
              </a:lnSpc>
              <a:spcBef>
                <a:spcPts val="0"/>
              </a:spcBef>
              <a:spcAft>
                <a:spcPts val="0"/>
              </a:spcAft>
              <a:buSzPts val="3900"/>
              <a:buNone/>
              <a:defRPr sz="3900"/>
            </a:lvl2pPr>
            <a:lvl3pPr lvl="2" rtl="0" algn="ctr">
              <a:lnSpc>
                <a:spcPct val="100000"/>
              </a:lnSpc>
              <a:spcBef>
                <a:spcPts val="0"/>
              </a:spcBef>
              <a:spcAft>
                <a:spcPts val="0"/>
              </a:spcAft>
              <a:buSzPts val="3900"/>
              <a:buNone/>
              <a:defRPr sz="3900"/>
            </a:lvl3pPr>
            <a:lvl4pPr lvl="3" rtl="0" algn="ctr">
              <a:lnSpc>
                <a:spcPct val="100000"/>
              </a:lnSpc>
              <a:spcBef>
                <a:spcPts val="0"/>
              </a:spcBef>
              <a:spcAft>
                <a:spcPts val="0"/>
              </a:spcAft>
              <a:buSzPts val="3900"/>
              <a:buNone/>
              <a:defRPr sz="3900"/>
            </a:lvl4pPr>
            <a:lvl5pPr lvl="4" rtl="0" algn="ctr">
              <a:lnSpc>
                <a:spcPct val="100000"/>
              </a:lnSpc>
              <a:spcBef>
                <a:spcPts val="0"/>
              </a:spcBef>
              <a:spcAft>
                <a:spcPts val="0"/>
              </a:spcAft>
              <a:buSzPts val="3900"/>
              <a:buNone/>
              <a:defRPr sz="3900"/>
            </a:lvl5pPr>
            <a:lvl6pPr lvl="5" rtl="0" algn="ctr">
              <a:lnSpc>
                <a:spcPct val="100000"/>
              </a:lnSpc>
              <a:spcBef>
                <a:spcPts val="0"/>
              </a:spcBef>
              <a:spcAft>
                <a:spcPts val="0"/>
              </a:spcAft>
              <a:buSzPts val="3900"/>
              <a:buNone/>
              <a:defRPr sz="3900"/>
            </a:lvl6pPr>
            <a:lvl7pPr lvl="6" rtl="0" algn="ctr">
              <a:lnSpc>
                <a:spcPct val="100000"/>
              </a:lnSpc>
              <a:spcBef>
                <a:spcPts val="0"/>
              </a:spcBef>
              <a:spcAft>
                <a:spcPts val="0"/>
              </a:spcAft>
              <a:buSzPts val="3900"/>
              <a:buNone/>
              <a:defRPr sz="3900"/>
            </a:lvl7pPr>
            <a:lvl8pPr lvl="7" rtl="0" algn="ctr">
              <a:lnSpc>
                <a:spcPct val="100000"/>
              </a:lnSpc>
              <a:spcBef>
                <a:spcPts val="0"/>
              </a:spcBef>
              <a:spcAft>
                <a:spcPts val="0"/>
              </a:spcAft>
              <a:buSzPts val="3900"/>
              <a:buNone/>
              <a:defRPr sz="3900"/>
            </a:lvl8pPr>
            <a:lvl9pPr lvl="8" rtl="0" algn="ctr">
              <a:lnSpc>
                <a:spcPct val="100000"/>
              </a:lnSpc>
              <a:spcBef>
                <a:spcPts val="0"/>
              </a:spcBef>
              <a:spcAft>
                <a:spcPts val="0"/>
              </a:spcAft>
              <a:buSzPts val="3900"/>
              <a:buNone/>
              <a:defRPr sz="3900"/>
            </a:lvl9pPr>
          </a:lstStyle>
          <a:p/>
        </p:txBody>
      </p:sp>
      <p:sp>
        <p:nvSpPr>
          <p:cNvPr id="73" name="Google Shape;73;p16"/>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dk2"/>
              </a:buClr>
              <a:buSzPts val="1400"/>
              <a:buNone/>
              <a:defRPr>
                <a:solidFill>
                  <a:schemeClr val="dk2"/>
                </a:solidFill>
              </a:defRPr>
            </a:lvl1pPr>
            <a:lvl2pPr lvl="1" rtl="0" algn="ctr">
              <a:lnSpc>
                <a:spcPct val="115000"/>
              </a:lnSpc>
              <a:spcBef>
                <a:spcPts val="0"/>
              </a:spcBef>
              <a:spcAft>
                <a:spcPts val="0"/>
              </a:spcAft>
              <a:buClr>
                <a:schemeClr val="dk2"/>
              </a:buClr>
              <a:buSzPts val="3000"/>
              <a:buNone/>
              <a:defRPr sz="3000">
                <a:solidFill>
                  <a:schemeClr val="dk2"/>
                </a:solidFill>
              </a:defRPr>
            </a:lvl2pPr>
            <a:lvl3pPr lvl="2" rtl="0" algn="ctr">
              <a:lnSpc>
                <a:spcPct val="115000"/>
              </a:lnSpc>
              <a:spcBef>
                <a:spcPts val="0"/>
              </a:spcBef>
              <a:spcAft>
                <a:spcPts val="0"/>
              </a:spcAft>
              <a:buClr>
                <a:schemeClr val="dk2"/>
              </a:buClr>
              <a:buSzPts val="3000"/>
              <a:buNone/>
              <a:defRPr sz="3000">
                <a:solidFill>
                  <a:schemeClr val="dk2"/>
                </a:solidFill>
              </a:defRPr>
            </a:lvl3pPr>
            <a:lvl4pPr lvl="3" rtl="0" algn="ctr">
              <a:lnSpc>
                <a:spcPct val="115000"/>
              </a:lnSpc>
              <a:spcBef>
                <a:spcPts val="0"/>
              </a:spcBef>
              <a:spcAft>
                <a:spcPts val="0"/>
              </a:spcAft>
              <a:buClr>
                <a:schemeClr val="dk2"/>
              </a:buClr>
              <a:buSzPts val="3000"/>
              <a:buNone/>
              <a:defRPr sz="3000">
                <a:solidFill>
                  <a:schemeClr val="dk2"/>
                </a:solidFill>
              </a:defRPr>
            </a:lvl4pPr>
            <a:lvl5pPr lvl="4" rtl="0" algn="ctr">
              <a:lnSpc>
                <a:spcPct val="115000"/>
              </a:lnSpc>
              <a:spcBef>
                <a:spcPts val="0"/>
              </a:spcBef>
              <a:spcAft>
                <a:spcPts val="0"/>
              </a:spcAft>
              <a:buClr>
                <a:schemeClr val="dk2"/>
              </a:buClr>
              <a:buSzPts val="3000"/>
              <a:buNone/>
              <a:defRPr sz="3000">
                <a:solidFill>
                  <a:schemeClr val="dk2"/>
                </a:solidFill>
              </a:defRPr>
            </a:lvl5pPr>
            <a:lvl6pPr lvl="5" rtl="0" algn="ctr">
              <a:lnSpc>
                <a:spcPct val="115000"/>
              </a:lnSpc>
              <a:spcBef>
                <a:spcPts val="0"/>
              </a:spcBef>
              <a:spcAft>
                <a:spcPts val="0"/>
              </a:spcAft>
              <a:buClr>
                <a:schemeClr val="dk2"/>
              </a:buClr>
              <a:buSzPts val="3000"/>
              <a:buNone/>
              <a:defRPr sz="3000">
                <a:solidFill>
                  <a:schemeClr val="dk2"/>
                </a:solidFill>
              </a:defRPr>
            </a:lvl6pPr>
            <a:lvl7pPr lvl="6" rtl="0" algn="ctr">
              <a:lnSpc>
                <a:spcPct val="115000"/>
              </a:lnSpc>
              <a:spcBef>
                <a:spcPts val="0"/>
              </a:spcBef>
              <a:spcAft>
                <a:spcPts val="0"/>
              </a:spcAft>
              <a:buClr>
                <a:schemeClr val="dk2"/>
              </a:buClr>
              <a:buSzPts val="3000"/>
              <a:buNone/>
              <a:defRPr sz="3000">
                <a:solidFill>
                  <a:schemeClr val="dk2"/>
                </a:solidFill>
              </a:defRPr>
            </a:lvl7pPr>
            <a:lvl8pPr lvl="7" rtl="0" algn="ctr">
              <a:lnSpc>
                <a:spcPct val="115000"/>
              </a:lnSpc>
              <a:spcBef>
                <a:spcPts val="0"/>
              </a:spcBef>
              <a:spcAft>
                <a:spcPts val="0"/>
              </a:spcAft>
              <a:buClr>
                <a:schemeClr val="dk2"/>
              </a:buClr>
              <a:buSzPts val="3000"/>
              <a:buNone/>
              <a:defRPr sz="3000">
                <a:solidFill>
                  <a:schemeClr val="dk2"/>
                </a:solidFill>
              </a:defRPr>
            </a:lvl8pPr>
            <a:lvl9pPr lvl="8" rtl="0" algn="ctr">
              <a:lnSpc>
                <a:spcPct val="115000"/>
              </a:lnSpc>
              <a:spcBef>
                <a:spcPts val="0"/>
              </a:spcBef>
              <a:spcAft>
                <a:spcPts val="0"/>
              </a:spcAft>
              <a:buClr>
                <a:schemeClr val="dk2"/>
              </a:buClr>
              <a:buSzPts val="3000"/>
              <a:buNone/>
              <a:defRPr sz="3000">
                <a:solidFill>
                  <a:schemeClr val="dk2"/>
                </a:solidFill>
              </a:defRPr>
            </a:lvl9pPr>
          </a:lstStyle>
          <a:p/>
        </p:txBody>
      </p:sp>
      <p:sp>
        <p:nvSpPr>
          <p:cNvPr id="74" name="Google Shape;74;p1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6"/>
          <p:cNvPicPr preferRelativeResize="0"/>
          <p:nvPr/>
        </p:nvPicPr>
        <p:blipFill rotWithShape="1">
          <a:blip r:embed="rId2">
            <a:alphaModFix/>
          </a:blip>
          <a:srcRect b="0" l="0" r="0" t="0"/>
          <a:stretch/>
        </p:blipFill>
        <p:spPr>
          <a:xfrm>
            <a:off x="7220373" y="-891708"/>
            <a:ext cx="2269263" cy="217168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obraz">
  <p:cSld name="TITLE_AND_BODY_4">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sp>
        <p:nvSpPr>
          <p:cNvPr id="78" name="Google Shape;78;p17"/>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79" name="Google Shape;79;p17"/>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pic>
        <p:nvPicPr>
          <p:cNvPr id="80" name="Google Shape;80;p17"/>
          <p:cNvPicPr preferRelativeResize="0"/>
          <p:nvPr/>
        </p:nvPicPr>
        <p:blipFill rotWithShape="1">
          <a:blip r:embed="rId3">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treść i obraz">
  <p:cSld name="TITLE_AND_BODY_5">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pic>
        <p:nvPicPr>
          <p:cNvPr id="83" name="Google Shape;83;p18"/>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84" name="Google Shape;84;p18"/>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sp>
        <p:nvSpPr>
          <p:cNvPr id="85" name="Google Shape;85;p18"/>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atin typeface="Montserrat Medium"/>
                <a:ea typeface="Montserrat Medium"/>
                <a:cs typeface="Montserrat Medium"/>
                <a:sym typeface="Montserrat Medium"/>
              </a:defRPr>
            </a:lvl1pPr>
            <a:lvl2pPr lvl="1" rtl="0" algn="l">
              <a:lnSpc>
                <a:spcPct val="100000"/>
              </a:lnSpc>
              <a:spcBef>
                <a:spcPts val="0"/>
              </a:spcBef>
              <a:spcAft>
                <a:spcPts val="0"/>
              </a:spcAft>
              <a:buSzPts val="3600"/>
              <a:buNone/>
              <a:defRPr>
                <a:latin typeface="Montserrat Medium"/>
                <a:ea typeface="Montserrat Medium"/>
                <a:cs typeface="Montserrat Medium"/>
                <a:sym typeface="Montserrat Medium"/>
              </a:defRPr>
            </a:lvl2pPr>
            <a:lvl3pPr lvl="2" rtl="0" algn="l">
              <a:lnSpc>
                <a:spcPct val="100000"/>
              </a:lnSpc>
              <a:spcBef>
                <a:spcPts val="0"/>
              </a:spcBef>
              <a:spcAft>
                <a:spcPts val="0"/>
              </a:spcAft>
              <a:buSzPts val="3600"/>
              <a:buNone/>
              <a:defRPr>
                <a:latin typeface="Montserrat Medium"/>
                <a:ea typeface="Montserrat Medium"/>
                <a:cs typeface="Montserrat Medium"/>
                <a:sym typeface="Montserrat Medium"/>
              </a:defRPr>
            </a:lvl3pPr>
            <a:lvl4pPr lvl="3" rtl="0" algn="l">
              <a:lnSpc>
                <a:spcPct val="100000"/>
              </a:lnSpc>
              <a:spcBef>
                <a:spcPts val="0"/>
              </a:spcBef>
              <a:spcAft>
                <a:spcPts val="0"/>
              </a:spcAft>
              <a:buSzPts val="3600"/>
              <a:buNone/>
              <a:defRPr>
                <a:latin typeface="Montserrat Medium"/>
                <a:ea typeface="Montserrat Medium"/>
                <a:cs typeface="Montserrat Medium"/>
                <a:sym typeface="Montserrat Medium"/>
              </a:defRPr>
            </a:lvl4pPr>
            <a:lvl5pPr lvl="4" rtl="0" algn="l">
              <a:lnSpc>
                <a:spcPct val="100000"/>
              </a:lnSpc>
              <a:spcBef>
                <a:spcPts val="0"/>
              </a:spcBef>
              <a:spcAft>
                <a:spcPts val="0"/>
              </a:spcAft>
              <a:buSzPts val="3600"/>
              <a:buNone/>
              <a:defRPr>
                <a:latin typeface="Montserrat Medium"/>
                <a:ea typeface="Montserrat Medium"/>
                <a:cs typeface="Montserrat Medium"/>
                <a:sym typeface="Montserrat Medium"/>
              </a:defRPr>
            </a:lvl5pPr>
            <a:lvl6pPr lvl="5" rtl="0" algn="l">
              <a:lnSpc>
                <a:spcPct val="100000"/>
              </a:lnSpc>
              <a:spcBef>
                <a:spcPts val="0"/>
              </a:spcBef>
              <a:spcAft>
                <a:spcPts val="0"/>
              </a:spcAft>
              <a:buSzPts val="3600"/>
              <a:buNone/>
              <a:defRPr>
                <a:latin typeface="Montserrat Medium"/>
                <a:ea typeface="Montserrat Medium"/>
                <a:cs typeface="Montserrat Medium"/>
                <a:sym typeface="Montserrat Medium"/>
              </a:defRPr>
            </a:lvl6pPr>
            <a:lvl7pPr lvl="6" rtl="0" algn="l">
              <a:lnSpc>
                <a:spcPct val="100000"/>
              </a:lnSpc>
              <a:spcBef>
                <a:spcPts val="0"/>
              </a:spcBef>
              <a:spcAft>
                <a:spcPts val="0"/>
              </a:spcAft>
              <a:buSzPts val="3600"/>
              <a:buNone/>
              <a:defRPr>
                <a:latin typeface="Montserrat Medium"/>
                <a:ea typeface="Montserrat Medium"/>
                <a:cs typeface="Montserrat Medium"/>
                <a:sym typeface="Montserrat Medium"/>
              </a:defRPr>
            </a:lvl7pPr>
            <a:lvl8pPr lvl="7" rtl="0" algn="l">
              <a:lnSpc>
                <a:spcPct val="100000"/>
              </a:lnSpc>
              <a:spcBef>
                <a:spcPts val="0"/>
              </a:spcBef>
              <a:spcAft>
                <a:spcPts val="0"/>
              </a:spcAft>
              <a:buSzPts val="3600"/>
              <a:buNone/>
              <a:defRPr>
                <a:latin typeface="Montserrat Medium"/>
                <a:ea typeface="Montserrat Medium"/>
                <a:cs typeface="Montserrat Medium"/>
                <a:sym typeface="Montserrat Medium"/>
              </a:defRPr>
            </a:lvl8pPr>
            <a:lvl9pPr lvl="8" rtl="0" algn="l">
              <a:lnSpc>
                <a:spcPct val="100000"/>
              </a:lnSpc>
              <a:spcBef>
                <a:spcPts val="0"/>
              </a:spcBef>
              <a:spcAft>
                <a:spcPts val="0"/>
              </a:spcAft>
              <a:buSzPts val="3600"/>
              <a:buNone/>
              <a:defRPr>
                <a:latin typeface="Montserrat Medium"/>
                <a:ea typeface="Montserrat Medium"/>
                <a:cs typeface="Montserrat Medium"/>
                <a:sym typeface="Montserrat Medium"/>
              </a:defRPr>
            </a:lvl9pPr>
          </a:lstStyle>
          <a:p/>
        </p:txBody>
      </p:sp>
      <p:sp>
        <p:nvSpPr>
          <p:cNvPr id="86" name="Google Shape;86;p18"/>
          <p:cNvSpPr txBox="1"/>
          <p:nvPr>
            <p:ph idx="1" type="body"/>
          </p:nvPr>
        </p:nvSpPr>
        <p:spPr>
          <a:xfrm>
            <a:off x="180000" y="900000"/>
            <a:ext cx="4299900" cy="36672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87" name="Google Shape;87;p18"/>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d">
  <p:cSld name="TITLE_AND_BODY_2">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pic>
        <p:nvPicPr>
          <p:cNvPr id="90" name="Google Shape;90;p19"/>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91" name="Google Shape;91;p19"/>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92" name="Google Shape;92;p19"/>
          <p:cNvSpPr txBox="1"/>
          <p:nvPr>
            <p:ph idx="2" type="title"/>
          </p:nvPr>
        </p:nvSpPr>
        <p:spPr>
          <a:xfrm>
            <a:off x="272900" y="1012075"/>
            <a:ext cx="8636700" cy="3790200"/>
          </a:xfrm>
          <a:prstGeom prst="rect">
            <a:avLst/>
          </a:prstGeom>
          <a:solidFill>
            <a:srgbClr val="F3F3F3"/>
          </a:solidFill>
          <a:ln cap="flat" cmpd="sng" w="9525">
            <a:solidFill>
              <a:schemeClr val="lt2"/>
            </a:solidFill>
            <a:prstDash val="dash"/>
            <a:round/>
            <a:headEnd len="sm" w="sm" type="none"/>
            <a:tailEnd len="sm" w="sm" type="none"/>
          </a:ln>
        </p:spPr>
        <p:txBody>
          <a:bodyPr anchorCtr="0" anchor="t" bIns="91425" lIns="91425" spcFirstLastPara="1" rIns="91425" wrap="square" tIns="91425">
            <a:noAutofit/>
          </a:bodyPr>
          <a:lstStyle>
            <a:lvl1pPr lvl="0" rtl="0" algn="l">
              <a:lnSpc>
                <a:spcPct val="100000"/>
              </a:lnSpc>
              <a:spcBef>
                <a:spcPts val="0"/>
              </a:spcBef>
              <a:spcAft>
                <a:spcPts val="0"/>
              </a:spcAft>
              <a:buClr>
                <a:srgbClr val="4A4A4A"/>
              </a:buClr>
              <a:buSzPts val="1200"/>
              <a:buFont typeface="Courier New"/>
              <a:buNone/>
              <a:defRPr sz="1200">
                <a:solidFill>
                  <a:srgbClr val="4A4A4A"/>
                </a:solidFill>
                <a:latin typeface="Courier New"/>
                <a:ea typeface="Courier New"/>
                <a:cs typeface="Courier New"/>
                <a:sym typeface="Courier New"/>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93" name="Google Shape;93;p19"/>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pic>
        <p:nvPicPr>
          <p:cNvPr id="94" name="Google Shape;94;p19"/>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pic>
        <p:nvPicPr>
          <p:cNvPr id="96" name="Google Shape;96;p20"/>
          <p:cNvPicPr preferRelativeResize="0"/>
          <p:nvPr/>
        </p:nvPicPr>
        <p:blipFill rotWithShape="1">
          <a:blip r:embed="rId2">
            <a:alphaModFix/>
          </a:blip>
          <a:srcRect b="0" l="0" r="0" t="0"/>
          <a:stretch/>
        </p:blipFill>
        <p:spPr>
          <a:xfrm rot="10800000">
            <a:off x="-534051" y="-324100"/>
            <a:ext cx="1651975" cy="1580950"/>
          </a:xfrm>
          <a:prstGeom prst="rect">
            <a:avLst/>
          </a:prstGeom>
          <a:noFill/>
          <a:ln>
            <a:noFill/>
          </a:ln>
        </p:spPr>
      </p:pic>
      <p:sp>
        <p:nvSpPr>
          <p:cNvPr id="97" name="Google Shape;97;p20"/>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98" name="Google Shape;98;p20"/>
          <p:cNvSpPr txBox="1"/>
          <p:nvPr>
            <p:ph idx="1" type="body"/>
          </p:nvPr>
        </p:nvSpPr>
        <p:spPr>
          <a:xfrm>
            <a:off x="180000" y="900000"/>
            <a:ext cx="4054200" cy="38898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99" name="Google Shape;99;p20"/>
          <p:cNvPicPr preferRelativeResize="0"/>
          <p:nvPr/>
        </p:nvPicPr>
        <p:blipFill rotWithShape="1">
          <a:blip r:embed="rId3">
            <a:alphaModFix/>
          </a:blip>
          <a:srcRect b="0" l="0" r="0" t="0"/>
          <a:stretch/>
        </p:blipFill>
        <p:spPr>
          <a:xfrm rot="636228">
            <a:off x="5299276" y="-10926"/>
            <a:ext cx="4585674" cy="2861449"/>
          </a:xfrm>
          <a:prstGeom prst="rect">
            <a:avLst/>
          </a:prstGeom>
          <a:noFill/>
          <a:ln>
            <a:noFill/>
          </a:ln>
        </p:spPr>
      </p:pic>
      <p:sp>
        <p:nvSpPr>
          <p:cNvPr id="100" name="Google Shape;100;p20"/>
          <p:cNvSpPr txBox="1"/>
          <p:nvPr/>
        </p:nvSpPr>
        <p:spPr>
          <a:xfrm>
            <a:off x="914400" y="4876803"/>
            <a:ext cx="8229600" cy="26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600" u="none" cap="none" strike="noStrike">
                <a:solidFill>
                  <a:srgbClr val="999999"/>
                </a:solidFill>
                <a:latin typeface="Montserrat"/>
                <a:ea typeface="Montserrat"/>
                <a:cs typeface="Montserrat"/>
                <a:sym typeface="Montserrat"/>
              </a:rPr>
              <a:t>© Copyright. All rights reserved. Not to be reproduced without prior written consent.</a:t>
            </a:r>
            <a:endParaRPr b="0" i="0" sz="600" u="none" cap="none" strike="noStrike">
              <a:solidFill>
                <a:srgbClr val="999999"/>
              </a:solidFill>
              <a:latin typeface="Montserrat"/>
              <a:ea typeface="Montserrat"/>
              <a:cs typeface="Montserrat"/>
              <a:sym typeface="Montserrat"/>
            </a:endParaRPr>
          </a:p>
        </p:txBody>
      </p:sp>
      <p:sp>
        <p:nvSpPr>
          <p:cNvPr id="101" name="Google Shape;101;p20"/>
          <p:cNvSpPr txBox="1"/>
          <p:nvPr>
            <p:ph idx="2" type="body"/>
          </p:nvPr>
        </p:nvSpPr>
        <p:spPr>
          <a:xfrm>
            <a:off x="4828800" y="900000"/>
            <a:ext cx="4054200" cy="3889800"/>
          </a:xfrm>
          <a:prstGeom prst="rect">
            <a:avLst/>
          </a:prstGeom>
          <a:noFill/>
          <a:ln>
            <a:noFill/>
          </a:ln>
        </p:spPr>
        <p:txBody>
          <a:bodyPr anchorCtr="0" anchor="t" bIns="91425" lIns="91425" spcFirstLastPara="1" rIns="91425" wrap="square" tIns="91425">
            <a:noAutofit/>
          </a:bodyPr>
          <a:lstStyle>
            <a:lvl1pPr indent="-361950" lvl="0" marL="457200" rtl="0" algn="l">
              <a:lnSpc>
                <a:spcPct val="115000"/>
              </a:lnSpc>
              <a:spcBef>
                <a:spcPts val="600"/>
              </a:spcBef>
              <a:spcAft>
                <a:spcPts val="0"/>
              </a:spcAft>
              <a:buSzPts val="21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pic>
        <p:nvPicPr>
          <p:cNvPr id="102" name="Google Shape;102;p20"/>
          <p:cNvPicPr preferRelativeResize="0"/>
          <p:nvPr/>
        </p:nvPicPr>
        <p:blipFill rotWithShape="1">
          <a:blip r:embed="rId4">
            <a:alphaModFix/>
          </a:blip>
          <a:srcRect b="0" l="0" r="0" t="0"/>
          <a:stretch/>
        </p:blipFill>
        <p:spPr>
          <a:xfrm>
            <a:off x="7959222" y="256692"/>
            <a:ext cx="950400" cy="2209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80000" y="180000"/>
            <a:ext cx="8229600" cy="71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62C3F"/>
              </a:buClr>
              <a:buSzPts val="2000"/>
              <a:buFont typeface="Montserrat"/>
              <a:buNone/>
              <a:defRPr b="1" i="0" sz="2000" u="none" cap="none" strike="noStrike">
                <a:solidFill>
                  <a:srgbClr val="062C3F"/>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180000" y="900000"/>
            <a:ext cx="8229600" cy="34911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15000"/>
              </a:lnSpc>
              <a:spcBef>
                <a:spcPts val="600"/>
              </a:spcBef>
              <a:spcAft>
                <a:spcPts val="0"/>
              </a:spcAft>
              <a:buClr>
                <a:srgbClr val="1FDC6B"/>
              </a:buClr>
              <a:buSzPts val="2100"/>
              <a:buFont typeface="Montserrat Medium"/>
              <a:buChar char="●"/>
              <a:defRPr b="0" i="0" sz="2100" u="none" cap="none" strike="noStrike">
                <a:solidFill>
                  <a:srgbClr val="062C3F"/>
                </a:solidFill>
                <a:latin typeface="Montserrat Medium"/>
                <a:ea typeface="Montserrat Medium"/>
                <a:cs typeface="Montserrat Medium"/>
                <a:sym typeface="Montserrat Medium"/>
              </a:defRPr>
            </a:lvl1pPr>
            <a:lvl2pPr indent="-323850" lvl="1" marL="914400" marR="0" rtl="0" algn="l">
              <a:lnSpc>
                <a:spcPct val="115000"/>
              </a:lnSpc>
              <a:spcBef>
                <a:spcPts val="0"/>
              </a:spcBef>
              <a:spcAft>
                <a:spcPts val="0"/>
              </a:spcAft>
              <a:buClr>
                <a:srgbClr val="1FDC6B"/>
              </a:buClr>
              <a:buSzPts val="1500"/>
              <a:buFont typeface="Montserrat Medium"/>
              <a:buChar char="○"/>
              <a:defRPr b="0" i="0" sz="1500" u="none" cap="none" strike="noStrike">
                <a:solidFill>
                  <a:srgbClr val="062C3F"/>
                </a:solidFill>
                <a:latin typeface="Montserrat Medium"/>
                <a:ea typeface="Montserrat Medium"/>
                <a:cs typeface="Montserrat Medium"/>
                <a:sym typeface="Montserrat Medium"/>
              </a:defRPr>
            </a:lvl2pPr>
            <a:lvl3pPr indent="-323850" lvl="2" marL="1371600" marR="0" rtl="0" algn="l">
              <a:lnSpc>
                <a:spcPct val="115000"/>
              </a:lnSpc>
              <a:spcBef>
                <a:spcPts val="0"/>
              </a:spcBef>
              <a:spcAft>
                <a:spcPts val="0"/>
              </a:spcAft>
              <a:buClr>
                <a:srgbClr val="1FDC6B"/>
              </a:buClr>
              <a:buSzPts val="1500"/>
              <a:buFont typeface="Montserrat Medium"/>
              <a:buChar char="■"/>
              <a:defRPr b="0" i="0" sz="1500" u="none" cap="none" strike="noStrike">
                <a:solidFill>
                  <a:srgbClr val="062C3F"/>
                </a:solidFill>
                <a:latin typeface="Montserrat Medium"/>
                <a:ea typeface="Montserrat Medium"/>
                <a:cs typeface="Montserrat Medium"/>
                <a:sym typeface="Montserrat Medium"/>
              </a:defRPr>
            </a:lvl3pPr>
            <a:lvl4pPr indent="-285750" lvl="3" marL="18288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4pPr>
            <a:lvl5pPr indent="-285750" lvl="4" marL="22860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5pPr>
            <a:lvl6pPr indent="-285750" lvl="5" marL="27432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6pPr>
            <a:lvl7pPr indent="-285750" lvl="6" marL="32004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7pPr>
            <a:lvl8pPr indent="-285750" lvl="7" marL="36576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8pPr>
            <a:lvl9pPr indent="-285750" lvl="8" marL="4114800" marR="0" rtl="0" algn="l">
              <a:lnSpc>
                <a:spcPct val="115000"/>
              </a:lnSpc>
              <a:spcBef>
                <a:spcPts val="0"/>
              </a:spcBef>
              <a:spcAft>
                <a:spcPts val="0"/>
              </a:spcAft>
              <a:buClr>
                <a:srgbClr val="1FDC6B"/>
              </a:buClr>
              <a:buSzPts val="900"/>
              <a:buFont typeface="Montserrat Medium"/>
              <a:buChar char="■"/>
              <a:defRPr b="0" i="0" sz="900" u="none" cap="none" strike="noStrike">
                <a:solidFill>
                  <a:srgbClr val="062C3F"/>
                </a:solidFill>
                <a:latin typeface="Montserrat Medium"/>
                <a:ea typeface="Montserrat Medium"/>
                <a:cs typeface="Montserrat Medium"/>
                <a:sym typeface="Montserrat Medium"/>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7.pn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5.png"/><Relationship Id="rId13" Type="http://schemas.openxmlformats.org/officeDocument/2006/relationships/image" Target="../media/image27.png"/><Relationship Id="rId12"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9.png"/><Relationship Id="rId15" Type="http://schemas.openxmlformats.org/officeDocument/2006/relationships/image" Target="../media/image26.png"/><Relationship Id="rId14" Type="http://schemas.openxmlformats.org/officeDocument/2006/relationships/image" Target="../media/image33.png"/><Relationship Id="rId17" Type="http://schemas.openxmlformats.org/officeDocument/2006/relationships/image" Target="../media/image40.png"/><Relationship Id="rId16" Type="http://schemas.openxmlformats.org/officeDocument/2006/relationships/image" Target="../media/image35.png"/><Relationship Id="rId5" Type="http://schemas.openxmlformats.org/officeDocument/2006/relationships/image" Target="../media/image21.png"/><Relationship Id="rId6" Type="http://schemas.openxmlformats.org/officeDocument/2006/relationships/image" Target="../media/image13.png"/><Relationship Id="rId18" Type="http://schemas.openxmlformats.org/officeDocument/2006/relationships/image" Target="../media/image39.png"/><Relationship Id="rId7" Type="http://schemas.openxmlformats.org/officeDocument/2006/relationships/image" Target="../media/image28.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1.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docs.getdbt.com/reference/seed-configs"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hub.getdbt.com/" TargetMode="Externa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hub.getdbt.com/" TargetMode="External"/><Relationship Id="rId4" Type="http://schemas.openxmlformats.org/officeDocument/2006/relationships/image" Target="../media/image61.png"/><Relationship Id="rId5"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85.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hyperlink" Target="https://getindata.com/estimate" TargetMode="External"/><Relationship Id="rId4" Type="http://schemas.openxmlformats.org/officeDocument/2006/relationships/hyperlink" Target="https://getindata.com/blog" TargetMode="External"/><Relationship Id="rId5" Type="http://schemas.openxmlformats.org/officeDocument/2006/relationships/hyperlink" Target="https://open.spotify.com/show/4BZj15LtVmk1e8mcCgh9KH?si=a0768a0a90ad4723" TargetMode="External"/><Relationship Id="rId6"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ctrTitle"/>
          </p:nvPr>
        </p:nvSpPr>
        <p:spPr>
          <a:xfrm>
            <a:off x="434100" y="3045125"/>
            <a:ext cx="6103200" cy="18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sz="2700">
                <a:solidFill>
                  <a:srgbClr val="1FDC6B"/>
                </a:solidFill>
              </a:rPr>
              <a:t>Build reliable data pipelines using Modern Data Stack in the cloud</a:t>
            </a:r>
            <a:endParaRPr b="0" sz="1700">
              <a:solidFill>
                <a:schemeClr val="dk1"/>
              </a:solidFill>
            </a:endParaRPr>
          </a:p>
          <a:p>
            <a:pPr indent="0" lvl="0" marL="0" rtl="0" algn="l">
              <a:lnSpc>
                <a:spcPct val="100000"/>
              </a:lnSpc>
              <a:spcBef>
                <a:spcPts val="0"/>
              </a:spcBef>
              <a:spcAft>
                <a:spcPts val="0"/>
              </a:spcAft>
              <a:buSzPts val="3200"/>
              <a:buNone/>
            </a:pPr>
            <a:r>
              <a:t/>
            </a:r>
            <a:endParaRPr>
              <a:solidFill>
                <a:schemeClr val="lt1"/>
              </a:solidFill>
            </a:endParaRPr>
          </a:p>
        </p:txBody>
      </p:sp>
      <p:sp>
        <p:nvSpPr>
          <p:cNvPr id="108" name="Google Shape;108;p21"/>
          <p:cNvSpPr/>
          <p:nvPr/>
        </p:nvSpPr>
        <p:spPr>
          <a:xfrm>
            <a:off x="293850" y="1144500"/>
            <a:ext cx="1612500" cy="863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chemeClr val="lt1"/>
              </a:highlight>
              <a:latin typeface="Arial"/>
              <a:ea typeface="Arial"/>
              <a:cs typeface="Arial"/>
              <a:sym typeface="Arial"/>
            </a:endParaRPr>
          </a:p>
        </p:txBody>
      </p:sp>
      <p:sp>
        <p:nvSpPr>
          <p:cNvPr id="109" name="Google Shape;109;p21"/>
          <p:cNvSpPr txBox="1"/>
          <p:nvPr/>
        </p:nvSpPr>
        <p:spPr>
          <a:xfrm>
            <a:off x="6537300" y="2337125"/>
            <a:ext cx="2060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Michał Rudko</a:t>
            </a:r>
            <a:endParaRPr b="1">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Data Architect / Technical Product Owner</a:t>
            </a:r>
            <a:endParaRPr sz="1000">
              <a:latin typeface="Montserrat"/>
              <a:ea typeface="Montserrat"/>
              <a:cs typeface="Montserrat"/>
              <a:sym typeface="Montserrat"/>
            </a:endParaRPr>
          </a:p>
        </p:txBody>
      </p:sp>
      <p:sp>
        <p:nvSpPr>
          <p:cNvPr id="110" name="Google Shape;110;p21"/>
          <p:cNvSpPr txBox="1"/>
          <p:nvPr/>
        </p:nvSpPr>
        <p:spPr>
          <a:xfrm>
            <a:off x="6631425" y="4155875"/>
            <a:ext cx="206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Jakub Szafran</a:t>
            </a:r>
            <a:endParaRPr b="1">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Data Engineer</a:t>
            </a:r>
            <a:endParaRPr sz="1000">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6802225" y="1473725"/>
            <a:ext cx="772506" cy="863400"/>
          </a:xfrm>
          <a:prstGeom prst="rect">
            <a:avLst/>
          </a:prstGeom>
          <a:noFill/>
          <a:ln>
            <a:noFill/>
          </a:ln>
        </p:spPr>
      </p:pic>
      <p:sp>
        <p:nvSpPr>
          <p:cNvPr id="112" name="Google Shape;112;p21"/>
          <p:cNvSpPr/>
          <p:nvPr/>
        </p:nvSpPr>
        <p:spPr>
          <a:xfrm>
            <a:off x="6823650" y="3286275"/>
            <a:ext cx="772500" cy="81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21"/>
          <p:cNvPicPr preferRelativeResize="0"/>
          <p:nvPr/>
        </p:nvPicPr>
        <p:blipFill>
          <a:blip r:embed="rId4">
            <a:alphaModFix/>
          </a:blip>
          <a:stretch>
            <a:fillRect/>
          </a:stretch>
        </p:blipFill>
        <p:spPr>
          <a:xfrm>
            <a:off x="6823650" y="3286275"/>
            <a:ext cx="813900" cy="813900"/>
          </a:xfrm>
          <a:prstGeom prst="rect">
            <a:avLst/>
          </a:prstGeom>
          <a:noFill/>
          <a:ln>
            <a:noFill/>
          </a:ln>
        </p:spPr>
      </p:pic>
      <p:sp>
        <p:nvSpPr>
          <p:cNvPr id="114" name="Google Shape;114;p21"/>
          <p:cNvSpPr txBox="1"/>
          <p:nvPr/>
        </p:nvSpPr>
        <p:spPr>
          <a:xfrm>
            <a:off x="434100" y="4651025"/>
            <a:ext cx="25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Szczecin, 11th July 2023</a:t>
            </a:r>
            <a:endParaRPr b="1">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GetInData Modern Data Platform - </a:t>
            </a:r>
            <a:endParaRPr/>
          </a:p>
          <a:p>
            <a:pPr indent="0" lvl="0" marL="0" rtl="0" algn="l">
              <a:spcBef>
                <a:spcPts val="0"/>
              </a:spcBef>
              <a:spcAft>
                <a:spcPts val="0"/>
              </a:spcAft>
              <a:buClr>
                <a:schemeClr val="dk1"/>
              </a:buClr>
              <a:buSzPts val="1100"/>
              <a:buFont typeface="Arial"/>
              <a:buNone/>
            </a:pPr>
            <a:r>
              <a:rPr lang="en"/>
              <a:t>our blueprint (GCP example)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8" name="Google Shape;208;p30"/>
          <p:cNvSpPr/>
          <p:nvPr/>
        </p:nvSpPr>
        <p:spPr>
          <a:xfrm>
            <a:off x="5956386" y="3213465"/>
            <a:ext cx="2921400" cy="16434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t/>
            </a:r>
            <a:endParaRPr b="1" sz="2700">
              <a:solidFill>
                <a:srgbClr val="062C3F"/>
              </a:solidFill>
              <a:latin typeface="Montserrat"/>
              <a:ea typeface="Montserrat"/>
              <a:cs typeface="Montserrat"/>
              <a:sym typeface="Montserrat"/>
            </a:endParaRPr>
          </a:p>
        </p:txBody>
      </p:sp>
      <p:sp>
        <p:nvSpPr>
          <p:cNvPr id="209" name="Google Shape;209;p30"/>
          <p:cNvSpPr/>
          <p:nvPr/>
        </p:nvSpPr>
        <p:spPr>
          <a:xfrm>
            <a:off x="6869350" y="3505311"/>
            <a:ext cx="1590600" cy="247200"/>
          </a:xfrm>
          <a:prstGeom prst="roundRect">
            <a:avLst>
              <a:gd fmla="val 9434" name="adj"/>
            </a:avLst>
          </a:prstGeom>
          <a:solidFill>
            <a:srgbClr val="1FDC6B"/>
          </a:solidFill>
          <a:ln>
            <a:noFill/>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data-pipelines-cli</a:t>
            </a:r>
            <a:endParaRPr b="1" sz="800">
              <a:solidFill>
                <a:srgbClr val="FFFFFF"/>
              </a:solidFill>
              <a:latin typeface="Montserrat"/>
              <a:ea typeface="Montserrat"/>
              <a:cs typeface="Montserrat"/>
              <a:sym typeface="Montserrat"/>
            </a:endParaRPr>
          </a:p>
        </p:txBody>
      </p:sp>
      <p:sp>
        <p:nvSpPr>
          <p:cNvPr id="210" name="Google Shape;210;p30"/>
          <p:cNvSpPr/>
          <p:nvPr/>
        </p:nvSpPr>
        <p:spPr>
          <a:xfrm>
            <a:off x="6869350" y="3922597"/>
            <a:ext cx="1590600" cy="247200"/>
          </a:xfrm>
          <a:prstGeom prst="roundRect">
            <a:avLst>
              <a:gd fmla="val 9434" name="adj"/>
            </a:avLst>
          </a:prstGeom>
          <a:solidFill>
            <a:srgbClr val="1FDC6B"/>
          </a:solidFill>
          <a:ln>
            <a:noFill/>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dbt-airflow-factory</a:t>
            </a:r>
            <a:endParaRPr b="1" sz="800">
              <a:solidFill>
                <a:srgbClr val="FFFFFF"/>
              </a:solidFill>
              <a:latin typeface="Montserrat"/>
              <a:ea typeface="Montserrat"/>
              <a:cs typeface="Montserrat"/>
              <a:sym typeface="Montserrat"/>
            </a:endParaRPr>
          </a:p>
        </p:txBody>
      </p:sp>
      <p:sp>
        <p:nvSpPr>
          <p:cNvPr id="211" name="Google Shape;211;p30"/>
          <p:cNvSpPr/>
          <p:nvPr/>
        </p:nvSpPr>
        <p:spPr>
          <a:xfrm>
            <a:off x="6869350" y="4339884"/>
            <a:ext cx="1590600" cy="247200"/>
          </a:xfrm>
          <a:prstGeom prst="roundRect">
            <a:avLst>
              <a:gd fmla="val 9434" name="adj"/>
            </a:avLst>
          </a:prstGeom>
          <a:solidFill>
            <a:srgbClr val="1FDC6B"/>
          </a:solidFill>
          <a:ln>
            <a:noFill/>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Project Template Factory</a:t>
            </a:r>
            <a:endParaRPr b="1" sz="800">
              <a:solidFill>
                <a:srgbClr val="FFFFFF"/>
              </a:solidFill>
              <a:latin typeface="Montserrat"/>
              <a:ea typeface="Montserrat"/>
              <a:cs typeface="Montserrat"/>
              <a:sym typeface="Montserrat"/>
            </a:endParaRPr>
          </a:p>
        </p:txBody>
      </p:sp>
      <p:pic>
        <p:nvPicPr>
          <p:cNvPr id="212" name="Google Shape;212;p30"/>
          <p:cNvPicPr preferRelativeResize="0"/>
          <p:nvPr/>
        </p:nvPicPr>
        <p:blipFill>
          <a:blip r:embed="rId3">
            <a:alphaModFix/>
          </a:blip>
          <a:stretch>
            <a:fillRect/>
          </a:stretch>
        </p:blipFill>
        <p:spPr>
          <a:xfrm rot="-5400000">
            <a:off x="5738017" y="3867038"/>
            <a:ext cx="1323149" cy="358716"/>
          </a:xfrm>
          <a:prstGeom prst="rect">
            <a:avLst/>
          </a:prstGeom>
          <a:noFill/>
          <a:ln>
            <a:noFill/>
          </a:ln>
        </p:spPr>
      </p:pic>
      <p:sp>
        <p:nvSpPr>
          <p:cNvPr id="213" name="Google Shape;213;p30"/>
          <p:cNvSpPr/>
          <p:nvPr/>
        </p:nvSpPr>
        <p:spPr>
          <a:xfrm>
            <a:off x="5956375" y="1197388"/>
            <a:ext cx="2921400" cy="1930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200">
                <a:solidFill>
                  <a:srgbClr val="062C3F"/>
                </a:solidFill>
                <a:latin typeface="Montserrat"/>
                <a:ea typeface="Montserrat"/>
                <a:cs typeface="Montserrat"/>
                <a:sym typeface="Montserrat"/>
              </a:rPr>
              <a:t>Solution </a:t>
            </a:r>
            <a:r>
              <a:rPr b="1" lang="en" sz="1200">
                <a:solidFill>
                  <a:srgbClr val="1FDC6B"/>
                </a:solidFill>
                <a:latin typeface="Montserrat"/>
                <a:ea typeface="Montserrat"/>
                <a:cs typeface="Montserrat"/>
                <a:sym typeface="Montserrat"/>
              </a:rPr>
              <a:t>optimized</a:t>
            </a:r>
            <a:r>
              <a:rPr b="1" lang="en" sz="1200">
                <a:solidFill>
                  <a:srgbClr val="062C3F"/>
                </a:solidFill>
                <a:latin typeface="Montserrat"/>
                <a:ea typeface="Montserrat"/>
                <a:cs typeface="Montserrat"/>
                <a:sym typeface="Montserrat"/>
              </a:rPr>
              <a:t> for:</a:t>
            </a:r>
            <a:endParaRPr b="1"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any cloud / on-premise</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flexibility &amp; extensibility</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self-service</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data mesh readiness</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modularity</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automation</a:t>
            </a:r>
            <a:endParaRPr sz="1200">
              <a:solidFill>
                <a:srgbClr val="062C3F"/>
              </a:solidFill>
              <a:latin typeface="Montserrat"/>
              <a:ea typeface="Montserrat"/>
              <a:cs typeface="Montserrat"/>
              <a:sym typeface="Montserrat"/>
            </a:endParaRPr>
          </a:p>
          <a:p>
            <a:pPr indent="-304800" lvl="0" marL="457200" rtl="0" algn="l">
              <a:spcBef>
                <a:spcPts val="0"/>
              </a:spcBef>
              <a:spcAft>
                <a:spcPts val="0"/>
              </a:spcAft>
              <a:buClr>
                <a:srgbClr val="1FDC6B"/>
              </a:buClr>
              <a:buSzPts val="1200"/>
              <a:buFont typeface="Montserrat"/>
              <a:buChar char="➔"/>
            </a:pPr>
            <a:r>
              <a:rPr lang="en" sz="1200">
                <a:solidFill>
                  <a:srgbClr val="062C3F"/>
                </a:solidFill>
                <a:latin typeface="Montserrat"/>
                <a:ea typeface="Montserrat"/>
                <a:cs typeface="Montserrat"/>
                <a:sym typeface="Montserrat"/>
              </a:rPr>
              <a:t>observability &amp; discovery</a:t>
            </a:r>
            <a:endParaRPr sz="12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pic>
        <p:nvPicPr>
          <p:cNvPr id="214" name="Google Shape;214;p30"/>
          <p:cNvPicPr preferRelativeResize="0"/>
          <p:nvPr/>
        </p:nvPicPr>
        <p:blipFill>
          <a:blip r:embed="rId4">
            <a:alphaModFix/>
          </a:blip>
          <a:stretch>
            <a:fillRect/>
          </a:stretch>
        </p:blipFill>
        <p:spPr>
          <a:xfrm>
            <a:off x="54350" y="1557575"/>
            <a:ext cx="5696201" cy="3091901"/>
          </a:xfrm>
          <a:prstGeom prst="rect">
            <a:avLst/>
          </a:prstGeom>
          <a:noFill/>
          <a:ln>
            <a:noFill/>
          </a:ln>
        </p:spPr>
      </p:pic>
      <p:cxnSp>
        <p:nvCxnSpPr>
          <p:cNvPr id="215" name="Google Shape;215;p30"/>
          <p:cNvCxnSpPr/>
          <p:nvPr/>
        </p:nvCxnSpPr>
        <p:spPr>
          <a:xfrm>
            <a:off x="4009600" y="3611700"/>
            <a:ext cx="1947000" cy="500100"/>
          </a:xfrm>
          <a:prstGeom prst="curvedConnector3">
            <a:avLst>
              <a:gd fmla="val 27605" name="adj1"/>
            </a:avLst>
          </a:prstGeom>
          <a:noFill/>
          <a:ln cap="flat" cmpd="sng" w="38100">
            <a:solidFill>
              <a:srgbClr val="1FDC6B"/>
            </a:solidFill>
            <a:prstDash val="dash"/>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GetInData Modern Data Platform - </a:t>
            </a:r>
            <a:endParaRPr/>
          </a:p>
          <a:p>
            <a:pPr indent="0" lvl="0" marL="0" rtl="0" algn="l">
              <a:spcBef>
                <a:spcPts val="0"/>
              </a:spcBef>
              <a:spcAft>
                <a:spcPts val="0"/>
              </a:spcAft>
              <a:buClr>
                <a:schemeClr val="dk1"/>
              </a:buClr>
              <a:buSzPts val="1100"/>
              <a:buFont typeface="Arial"/>
              <a:buNone/>
            </a:pPr>
            <a:r>
              <a:rPr lang="en"/>
              <a:t>the framework and its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1" name="Google Shape;221;p31"/>
          <p:cNvSpPr/>
          <p:nvPr/>
        </p:nvSpPr>
        <p:spPr>
          <a:xfrm>
            <a:off x="2211650" y="2956125"/>
            <a:ext cx="6300900" cy="855300"/>
          </a:xfrm>
          <a:prstGeom prst="roundRect">
            <a:avLst>
              <a:gd fmla="val 7515"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22" name="Google Shape;222;p31"/>
          <p:cNvSpPr/>
          <p:nvPr/>
        </p:nvSpPr>
        <p:spPr>
          <a:xfrm>
            <a:off x="2196367" y="953327"/>
            <a:ext cx="963000" cy="1924800"/>
          </a:xfrm>
          <a:prstGeom prst="roundRect">
            <a:avLst>
              <a:gd fmla="val 607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23" name="Google Shape;223;p31"/>
          <p:cNvSpPr/>
          <p:nvPr/>
        </p:nvSpPr>
        <p:spPr>
          <a:xfrm>
            <a:off x="942224" y="1158315"/>
            <a:ext cx="963000" cy="1254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6000"/>
              </a:srgbClr>
            </a:outerShdw>
            <a:reflection blurRad="0" dir="5400000" dist="38100" endA="0" endPos="30000" fadeDir="5400012" kx="0" rotWithShape="0" algn="bl" stA="1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24" name="Google Shape;224;p31"/>
          <p:cNvSpPr/>
          <p:nvPr/>
        </p:nvSpPr>
        <p:spPr>
          <a:xfrm>
            <a:off x="2196367" y="953327"/>
            <a:ext cx="963000" cy="204900"/>
          </a:xfrm>
          <a:prstGeom prst="roundRect">
            <a:avLst>
              <a:gd fmla="val 27068" name="adj"/>
            </a:avLst>
          </a:prstGeom>
          <a:solidFill>
            <a:srgbClr val="1FDC6B"/>
          </a:solidFill>
          <a:ln>
            <a:noFill/>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Montserrat"/>
                <a:ea typeface="Montserrat"/>
                <a:cs typeface="Montserrat"/>
                <a:sym typeface="Montserrat"/>
              </a:rPr>
              <a:t>Ingestion</a:t>
            </a:r>
            <a:endParaRPr b="1" i="0" sz="900" u="none" cap="none" strike="noStrike">
              <a:solidFill>
                <a:srgbClr val="FFFFFF"/>
              </a:solidFill>
              <a:latin typeface="Montserrat"/>
              <a:ea typeface="Montserrat"/>
              <a:cs typeface="Montserrat"/>
              <a:sym typeface="Montserrat"/>
            </a:endParaRPr>
          </a:p>
        </p:txBody>
      </p:sp>
      <p:pic>
        <p:nvPicPr>
          <p:cNvPr id="225" name="Google Shape;225;p31"/>
          <p:cNvPicPr preferRelativeResize="0"/>
          <p:nvPr/>
        </p:nvPicPr>
        <p:blipFill rotWithShape="1">
          <a:blip r:embed="rId3">
            <a:alphaModFix/>
          </a:blip>
          <a:srcRect b="0" l="0" r="0" t="0"/>
          <a:stretch/>
        </p:blipFill>
        <p:spPr>
          <a:xfrm>
            <a:off x="4781978" y="3261403"/>
            <a:ext cx="1563669" cy="446204"/>
          </a:xfrm>
          <a:prstGeom prst="rect">
            <a:avLst/>
          </a:prstGeom>
          <a:noFill/>
          <a:ln>
            <a:noFill/>
          </a:ln>
        </p:spPr>
      </p:pic>
      <p:sp>
        <p:nvSpPr>
          <p:cNvPr id="226" name="Google Shape;226;p31"/>
          <p:cNvSpPr/>
          <p:nvPr/>
        </p:nvSpPr>
        <p:spPr>
          <a:xfrm>
            <a:off x="3450500" y="953325"/>
            <a:ext cx="3785400" cy="804000"/>
          </a:xfrm>
          <a:prstGeom prst="roundRect">
            <a:avLst>
              <a:gd fmla="val 6049" name="adj"/>
            </a:avLst>
          </a:prstGeom>
          <a:noFill/>
          <a:ln cap="flat" cmpd="sng" w="9525">
            <a:solidFill>
              <a:srgbClr val="062C3F"/>
            </a:solidFill>
            <a:prstDash val="solid"/>
            <a:round/>
            <a:headEnd len="sm" w="sm" type="none"/>
            <a:tailEnd len="sm" w="sm" type="none"/>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27" name="Google Shape;227;p31"/>
          <p:cNvSpPr/>
          <p:nvPr/>
        </p:nvSpPr>
        <p:spPr>
          <a:xfrm>
            <a:off x="3450510" y="953327"/>
            <a:ext cx="3785400" cy="204900"/>
          </a:xfrm>
          <a:prstGeom prst="roundRect">
            <a:avLst>
              <a:gd fmla="val 27068" name="adj"/>
            </a:avLst>
          </a:prstGeom>
          <a:solidFill>
            <a:srgbClr val="062C3F"/>
          </a:solidFill>
          <a:ln>
            <a:noFill/>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800" u="none" cap="none" strike="noStrike">
                <a:solidFill>
                  <a:srgbClr val="FFFFFF"/>
                </a:solidFill>
                <a:latin typeface="Montserrat"/>
                <a:ea typeface="Montserrat"/>
                <a:cs typeface="Montserrat"/>
                <a:sym typeface="Montserrat"/>
              </a:rPr>
              <a:t>DWH (Storage &amp; Compute)</a:t>
            </a:r>
            <a:endParaRPr b="1" i="0" sz="800" u="none" cap="none" strike="noStrike">
              <a:solidFill>
                <a:srgbClr val="FFFFFF"/>
              </a:solidFill>
              <a:latin typeface="Montserrat"/>
              <a:ea typeface="Montserrat"/>
              <a:cs typeface="Montserrat"/>
              <a:sym typeface="Montserrat"/>
            </a:endParaRPr>
          </a:p>
        </p:txBody>
      </p:sp>
      <p:sp>
        <p:nvSpPr>
          <p:cNvPr id="228" name="Google Shape;228;p31"/>
          <p:cNvSpPr/>
          <p:nvPr/>
        </p:nvSpPr>
        <p:spPr>
          <a:xfrm>
            <a:off x="7549511" y="953327"/>
            <a:ext cx="963000" cy="1924800"/>
          </a:xfrm>
          <a:prstGeom prst="roundRect">
            <a:avLst>
              <a:gd fmla="val 6479"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29" name="Google Shape;229;p31"/>
          <p:cNvSpPr/>
          <p:nvPr/>
        </p:nvSpPr>
        <p:spPr>
          <a:xfrm>
            <a:off x="7549511" y="953327"/>
            <a:ext cx="963000" cy="204900"/>
          </a:xfrm>
          <a:prstGeom prst="roundRect">
            <a:avLst>
              <a:gd fmla="val 27068" name="adj"/>
            </a:avLst>
          </a:prstGeom>
          <a:solidFill>
            <a:srgbClr val="1FDC6B"/>
          </a:solidFill>
          <a:ln>
            <a:noFill/>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Montserrat"/>
                <a:ea typeface="Montserrat"/>
                <a:cs typeface="Montserrat"/>
                <a:sym typeface="Montserrat"/>
              </a:rPr>
              <a:t>BI</a:t>
            </a:r>
            <a:endParaRPr b="1" i="0" sz="900" u="none" cap="none" strike="noStrike">
              <a:solidFill>
                <a:srgbClr val="FFFFFF"/>
              </a:solidFill>
              <a:latin typeface="Montserrat"/>
              <a:ea typeface="Montserrat"/>
              <a:cs typeface="Montserrat"/>
              <a:sym typeface="Montserrat"/>
            </a:endParaRPr>
          </a:p>
        </p:txBody>
      </p:sp>
      <p:sp>
        <p:nvSpPr>
          <p:cNvPr id="230" name="Google Shape;230;p31"/>
          <p:cNvSpPr/>
          <p:nvPr/>
        </p:nvSpPr>
        <p:spPr>
          <a:xfrm>
            <a:off x="3461695" y="1980383"/>
            <a:ext cx="1789500" cy="897300"/>
          </a:xfrm>
          <a:prstGeom prst="roundRect">
            <a:avLst>
              <a:gd fmla="val 6047" name="adj"/>
            </a:avLst>
          </a:prstGeom>
          <a:noFill/>
          <a:ln cap="flat" cmpd="sng" w="9525">
            <a:solidFill>
              <a:srgbClr val="062C3F"/>
            </a:solidFill>
            <a:prstDash val="solid"/>
            <a:round/>
            <a:headEnd len="sm" w="sm" type="none"/>
            <a:tailEnd len="sm" w="sm" type="none"/>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31" name="Google Shape;231;p31"/>
          <p:cNvSpPr/>
          <p:nvPr/>
        </p:nvSpPr>
        <p:spPr>
          <a:xfrm>
            <a:off x="3461695" y="1980383"/>
            <a:ext cx="1789500" cy="240300"/>
          </a:xfrm>
          <a:prstGeom prst="roundRect">
            <a:avLst>
              <a:gd fmla="val 27068" name="adj"/>
            </a:avLst>
          </a:prstGeom>
          <a:solidFill>
            <a:srgbClr val="062C3F"/>
          </a:solidFill>
          <a:ln>
            <a:noFill/>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800" u="none" cap="none" strike="noStrike">
                <a:solidFill>
                  <a:srgbClr val="FFFFFF"/>
                </a:solidFill>
                <a:latin typeface="Montserrat"/>
                <a:ea typeface="Montserrat"/>
                <a:cs typeface="Montserrat"/>
                <a:sym typeface="Montserrat"/>
              </a:rPr>
              <a:t>Data transformation</a:t>
            </a:r>
            <a:endParaRPr b="1" i="0" sz="800" u="none" cap="none" strike="noStrike">
              <a:solidFill>
                <a:srgbClr val="FFFFFF"/>
              </a:solidFill>
              <a:latin typeface="Montserrat"/>
              <a:ea typeface="Montserrat"/>
              <a:cs typeface="Montserrat"/>
              <a:sym typeface="Montserrat"/>
            </a:endParaRPr>
          </a:p>
        </p:txBody>
      </p:sp>
      <p:sp>
        <p:nvSpPr>
          <p:cNvPr id="232" name="Google Shape;232;p31"/>
          <p:cNvSpPr/>
          <p:nvPr/>
        </p:nvSpPr>
        <p:spPr>
          <a:xfrm>
            <a:off x="5457875" y="1980383"/>
            <a:ext cx="1789500" cy="897300"/>
          </a:xfrm>
          <a:prstGeom prst="roundRect">
            <a:avLst>
              <a:gd fmla="val 8212" name="adj"/>
            </a:avLst>
          </a:prstGeom>
          <a:noFill/>
          <a:ln cap="flat" cmpd="sng" w="9525">
            <a:solidFill>
              <a:srgbClr val="062C3F"/>
            </a:solidFill>
            <a:prstDash val="solid"/>
            <a:round/>
            <a:headEnd len="sm" w="sm" type="none"/>
            <a:tailEnd len="sm" w="sm" type="none"/>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33" name="Google Shape;233;p31"/>
          <p:cNvSpPr/>
          <p:nvPr/>
        </p:nvSpPr>
        <p:spPr>
          <a:xfrm>
            <a:off x="5457875" y="1980383"/>
            <a:ext cx="1789500" cy="240300"/>
          </a:xfrm>
          <a:prstGeom prst="roundRect">
            <a:avLst>
              <a:gd fmla="val 27068" name="adj"/>
            </a:avLst>
          </a:prstGeom>
          <a:solidFill>
            <a:srgbClr val="062C3F"/>
          </a:solidFill>
          <a:ln>
            <a:noFill/>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800" u="none" cap="none" strike="noStrike">
                <a:solidFill>
                  <a:srgbClr val="FFFFFF"/>
                </a:solidFill>
                <a:latin typeface="Montserrat"/>
                <a:ea typeface="Montserrat"/>
                <a:cs typeface="Montserrat"/>
                <a:sym typeface="Montserrat"/>
              </a:rPr>
              <a:t>Analytics Engineering Workbench</a:t>
            </a:r>
            <a:endParaRPr b="1" i="0" sz="800" u="none" cap="none" strike="noStrike">
              <a:solidFill>
                <a:srgbClr val="FFFFFF"/>
              </a:solidFill>
              <a:latin typeface="Montserrat"/>
              <a:ea typeface="Montserrat"/>
              <a:cs typeface="Montserrat"/>
              <a:sym typeface="Montserrat"/>
            </a:endParaRPr>
          </a:p>
        </p:txBody>
      </p:sp>
      <p:sp>
        <p:nvSpPr>
          <p:cNvPr id="234" name="Google Shape;234;p31"/>
          <p:cNvSpPr/>
          <p:nvPr/>
        </p:nvSpPr>
        <p:spPr>
          <a:xfrm>
            <a:off x="2211650" y="3891800"/>
            <a:ext cx="6300900" cy="1057200"/>
          </a:xfrm>
          <a:prstGeom prst="roundRect">
            <a:avLst>
              <a:gd fmla="val 7334" name="adj"/>
            </a:avLst>
          </a:prstGeom>
          <a:noFill/>
          <a:ln cap="flat" cmpd="sng" w="9525">
            <a:solidFill>
              <a:srgbClr val="062C3F"/>
            </a:solidFill>
            <a:prstDash val="solid"/>
            <a:round/>
            <a:headEnd len="sm" w="sm" type="none"/>
            <a:tailEnd len="sm" w="sm" type="none"/>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62C3F"/>
              </a:solidFill>
              <a:latin typeface="Montserrat"/>
              <a:ea typeface="Montserrat"/>
              <a:cs typeface="Montserrat"/>
              <a:sym typeface="Montserrat"/>
            </a:endParaRPr>
          </a:p>
        </p:txBody>
      </p:sp>
      <p:sp>
        <p:nvSpPr>
          <p:cNvPr id="235" name="Google Shape;235;p31"/>
          <p:cNvSpPr/>
          <p:nvPr/>
        </p:nvSpPr>
        <p:spPr>
          <a:xfrm>
            <a:off x="2211650" y="3872200"/>
            <a:ext cx="6300900" cy="177000"/>
          </a:xfrm>
          <a:prstGeom prst="roundRect">
            <a:avLst>
              <a:gd fmla="val 15001" name="adj"/>
            </a:avLst>
          </a:prstGeom>
          <a:solidFill>
            <a:srgbClr val="062C3F"/>
          </a:solidFill>
          <a:ln>
            <a:noFill/>
          </a:ln>
          <a:effectLst>
            <a:outerShdw blurRad="114300" rotWithShape="0" algn="bl" dir="5400000" dist="38100">
              <a:srgbClr val="062C3F">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Montserrat"/>
                <a:ea typeface="Montserrat"/>
                <a:cs typeface="Montserrat"/>
                <a:sym typeface="Montserrat"/>
              </a:rPr>
              <a:t>Data Quality, Observability &amp; Metadata</a:t>
            </a:r>
            <a:r>
              <a:rPr b="1" lang="en" sz="800">
                <a:solidFill>
                  <a:srgbClr val="FFFFFF"/>
                </a:solidFill>
                <a:latin typeface="Montserrat"/>
                <a:ea typeface="Montserrat"/>
                <a:cs typeface="Montserrat"/>
                <a:sym typeface="Montserrat"/>
              </a:rPr>
              <a:t> Management</a:t>
            </a:r>
            <a:endParaRPr b="1" i="0" sz="800" u="none" cap="none" strike="noStrike">
              <a:solidFill>
                <a:srgbClr val="FFFFFF"/>
              </a:solidFill>
              <a:latin typeface="Montserrat"/>
              <a:ea typeface="Montserrat"/>
              <a:cs typeface="Montserrat"/>
              <a:sym typeface="Montserrat"/>
            </a:endParaRPr>
          </a:p>
        </p:txBody>
      </p:sp>
      <p:pic>
        <p:nvPicPr>
          <p:cNvPr id="236" name="Google Shape;236;p31"/>
          <p:cNvPicPr preferRelativeResize="0"/>
          <p:nvPr/>
        </p:nvPicPr>
        <p:blipFill rotWithShape="1">
          <a:blip r:embed="rId4">
            <a:alphaModFix/>
          </a:blip>
          <a:srcRect b="0" l="0" r="0" t="0"/>
          <a:stretch/>
        </p:blipFill>
        <p:spPr>
          <a:xfrm>
            <a:off x="2371150" y="1341259"/>
            <a:ext cx="613303" cy="582824"/>
          </a:xfrm>
          <a:prstGeom prst="rect">
            <a:avLst/>
          </a:prstGeom>
          <a:noFill/>
          <a:ln>
            <a:noFill/>
          </a:ln>
        </p:spPr>
      </p:pic>
      <p:pic>
        <p:nvPicPr>
          <p:cNvPr id="237" name="Google Shape;237;p31"/>
          <p:cNvPicPr preferRelativeResize="0"/>
          <p:nvPr/>
        </p:nvPicPr>
        <p:blipFill rotWithShape="1">
          <a:blip r:embed="rId5">
            <a:alphaModFix/>
          </a:blip>
          <a:srcRect b="0" l="0" r="0" t="0"/>
          <a:stretch/>
        </p:blipFill>
        <p:spPr>
          <a:xfrm>
            <a:off x="2273488" y="2016030"/>
            <a:ext cx="819759" cy="390897"/>
          </a:xfrm>
          <a:prstGeom prst="rect">
            <a:avLst/>
          </a:prstGeom>
          <a:noFill/>
          <a:ln>
            <a:noFill/>
          </a:ln>
        </p:spPr>
      </p:pic>
      <p:pic>
        <p:nvPicPr>
          <p:cNvPr id="238" name="Google Shape;238;p31"/>
          <p:cNvPicPr preferRelativeResize="0"/>
          <p:nvPr/>
        </p:nvPicPr>
        <p:blipFill rotWithShape="1">
          <a:blip r:embed="rId6">
            <a:alphaModFix/>
          </a:blip>
          <a:srcRect b="0" l="0" r="0" t="0"/>
          <a:stretch/>
        </p:blipFill>
        <p:spPr>
          <a:xfrm>
            <a:off x="4690022" y="1341259"/>
            <a:ext cx="1249920" cy="272921"/>
          </a:xfrm>
          <a:prstGeom prst="rect">
            <a:avLst/>
          </a:prstGeom>
          <a:noFill/>
          <a:ln>
            <a:noFill/>
          </a:ln>
        </p:spPr>
      </p:pic>
      <p:pic>
        <p:nvPicPr>
          <p:cNvPr id="239" name="Google Shape;239;p31"/>
          <p:cNvPicPr preferRelativeResize="0"/>
          <p:nvPr/>
        </p:nvPicPr>
        <p:blipFill rotWithShape="1">
          <a:blip r:embed="rId7">
            <a:alphaModFix/>
          </a:blip>
          <a:srcRect b="0" l="0" r="0" t="0"/>
          <a:stretch/>
        </p:blipFill>
        <p:spPr>
          <a:xfrm>
            <a:off x="6011990" y="1207670"/>
            <a:ext cx="1152010" cy="556685"/>
          </a:xfrm>
          <a:prstGeom prst="rect">
            <a:avLst/>
          </a:prstGeom>
          <a:noFill/>
          <a:ln>
            <a:noFill/>
          </a:ln>
        </p:spPr>
      </p:pic>
      <p:pic>
        <p:nvPicPr>
          <p:cNvPr id="240" name="Google Shape;240;p31"/>
          <p:cNvPicPr preferRelativeResize="0"/>
          <p:nvPr/>
        </p:nvPicPr>
        <p:blipFill rotWithShape="1">
          <a:blip r:embed="rId8">
            <a:alphaModFix/>
          </a:blip>
          <a:srcRect b="0" l="0" r="0" t="0"/>
          <a:stretch/>
        </p:blipFill>
        <p:spPr>
          <a:xfrm>
            <a:off x="3710740" y="1297847"/>
            <a:ext cx="750843" cy="359747"/>
          </a:xfrm>
          <a:prstGeom prst="rect">
            <a:avLst/>
          </a:prstGeom>
          <a:noFill/>
          <a:ln>
            <a:noFill/>
          </a:ln>
        </p:spPr>
      </p:pic>
      <p:pic>
        <p:nvPicPr>
          <p:cNvPr id="241" name="Google Shape;241;p31"/>
          <p:cNvPicPr preferRelativeResize="0"/>
          <p:nvPr/>
        </p:nvPicPr>
        <p:blipFill rotWithShape="1">
          <a:blip r:embed="rId9">
            <a:alphaModFix/>
          </a:blip>
          <a:srcRect b="34452" l="29203" r="31021" t="0"/>
          <a:stretch/>
        </p:blipFill>
        <p:spPr>
          <a:xfrm>
            <a:off x="7701912" y="1458293"/>
            <a:ext cx="670836" cy="804035"/>
          </a:xfrm>
          <a:prstGeom prst="rect">
            <a:avLst/>
          </a:prstGeom>
          <a:noFill/>
          <a:ln>
            <a:noFill/>
          </a:ln>
        </p:spPr>
      </p:pic>
      <p:pic>
        <p:nvPicPr>
          <p:cNvPr id="242" name="Google Shape;242;p31"/>
          <p:cNvPicPr preferRelativeResize="0"/>
          <p:nvPr/>
        </p:nvPicPr>
        <p:blipFill rotWithShape="1">
          <a:blip r:embed="rId10">
            <a:alphaModFix/>
          </a:blip>
          <a:srcRect b="0" l="0" r="0" t="0"/>
          <a:stretch/>
        </p:blipFill>
        <p:spPr>
          <a:xfrm>
            <a:off x="5755992" y="2276702"/>
            <a:ext cx="501399" cy="530420"/>
          </a:xfrm>
          <a:prstGeom prst="rect">
            <a:avLst/>
          </a:prstGeom>
          <a:noFill/>
          <a:ln>
            <a:noFill/>
          </a:ln>
        </p:spPr>
      </p:pic>
      <p:pic>
        <p:nvPicPr>
          <p:cNvPr id="243" name="Google Shape;243;p31"/>
          <p:cNvPicPr preferRelativeResize="0"/>
          <p:nvPr/>
        </p:nvPicPr>
        <p:blipFill rotWithShape="1">
          <a:blip r:embed="rId11">
            <a:alphaModFix/>
          </a:blip>
          <a:srcRect b="0" l="0" r="0" t="0"/>
          <a:stretch/>
        </p:blipFill>
        <p:spPr>
          <a:xfrm>
            <a:off x="3718463" y="2318808"/>
            <a:ext cx="1275470" cy="446205"/>
          </a:xfrm>
          <a:prstGeom prst="rect">
            <a:avLst/>
          </a:prstGeom>
          <a:noFill/>
          <a:ln>
            <a:noFill/>
          </a:ln>
        </p:spPr>
      </p:pic>
      <p:pic>
        <p:nvPicPr>
          <p:cNvPr id="244" name="Google Shape;244;p31"/>
          <p:cNvPicPr preferRelativeResize="0"/>
          <p:nvPr/>
        </p:nvPicPr>
        <p:blipFill rotWithShape="1">
          <a:blip r:embed="rId12">
            <a:alphaModFix/>
          </a:blip>
          <a:srcRect b="0" l="0" r="0" t="0"/>
          <a:stretch/>
        </p:blipFill>
        <p:spPr>
          <a:xfrm>
            <a:off x="2936912" y="3282598"/>
            <a:ext cx="1152006" cy="406147"/>
          </a:xfrm>
          <a:prstGeom prst="rect">
            <a:avLst/>
          </a:prstGeom>
          <a:noFill/>
          <a:ln>
            <a:noFill/>
          </a:ln>
        </p:spPr>
      </p:pic>
      <p:pic>
        <p:nvPicPr>
          <p:cNvPr id="245" name="Google Shape;245;p31"/>
          <p:cNvPicPr preferRelativeResize="0"/>
          <p:nvPr/>
        </p:nvPicPr>
        <p:blipFill rotWithShape="1">
          <a:blip r:embed="rId13">
            <a:alphaModFix/>
          </a:blip>
          <a:srcRect b="0" l="0" r="0" t="0"/>
          <a:stretch/>
        </p:blipFill>
        <p:spPr>
          <a:xfrm>
            <a:off x="6721553" y="3093572"/>
            <a:ext cx="1135350" cy="582823"/>
          </a:xfrm>
          <a:prstGeom prst="rect">
            <a:avLst/>
          </a:prstGeom>
          <a:noFill/>
          <a:ln>
            <a:noFill/>
          </a:ln>
        </p:spPr>
      </p:pic>
      <p:pic>
        <p:nvPicPr>
          <p:cNvPr id="246" name="Google Shape;246;p31"/>
          <p:cNvPicPr preferRelativeResize="0"/>
          <p:nvPr/>
        </p:nvPicPr>
        <p:blipFill rotWithShape="1">
          <a:blip r:embed="rId11">
            <a:alphaModFix/>
          </a:blip>
          <a:srcRect b="0" l="0" r="0" t="0"/>
          <a:stretch/>
        </p:blipFill>
        <p:spPr>
          <a:xfrm>
            <a:off x="2984455" y="4109975"/>
            <a:ext cx="911363" cy="318821"/>
          </a:xfrm>
          <a:prstGeom prst="rect">
            <a:avLst/>
          </a:prstGeom>
          <a:noFill/>
          <a:ln>
            <a:noFill/>
          </a:ln>
        </p:spPr>
      </p:pic>
      <p:pic>
        <p:nvPicPr>
          <p:cNvPr id="247" name="Google Shape;247;p31"/>
          <p:cNvPicPr preferRelativeResize="0"/>
          <p:nvPr/>
        </p:nvPicPr>
        <p:blipFill rotWithShape="1">
          <a:blip r:embed="rId14">
            <a:alphaModFix/>
          </a:blip>
          <a:srcRect b="0" l="0" r="0" t="0"/>
          <a:stretch/>
        </p:blipFill>
        <p:spPr>
          <a:xfrm>
            <a:off x="4964724" y="4320196"/>
            <a:ext cx="1198182" cy="318821"/>
          </a:xfrm>
          <a:prstGeom prst="rect">
            <a:avLst/>
          </a:prstGeom>
          <a:noFill/>
          <a:ln>
            <a:noFill/>
          </a:ln>
        </p:spPr>
      </p:pic>
      <p:pic>
        <p:nvPicPr>
          <p:cNvPr id="248" name="Google Shape;248;p31"/>
          <p:cNvPicPr preferRelativeResize="0"/>
          <p:nvPr/>
        </p:nvPicPr>
        <p:blipFill rotWithShape="1">
          <a:blip r:embed="rId15">
            <a:alphaModFix/>
          </a:blip>
          <a:srcRect b="0" l="0" r="0" t="0"/>
          <a:stretch/>
        </p:blipFill>
        <p:spPr>
          <a:xfrm>
            <a:off x="2984459" y="4564419"/>
            <a:ext cx="1392271" cy="282288"/>
          </a:xfrm>
          <a:prstGeom prst="rect">
            <a:avLst/>
          </a:prstGeom>
          <a:noFill/>
          <a:ln>
            <a:noFill/>
          </a:ln>
        </p:spPr>
      </p:pic>
      <p:sp>
        <p:nvSpPr>
          <p:cNvPr id="249" name="Google Shape;249;p31"/>
          <p:cNvSpPr/>
          <p:nvPr/>
        </p:nvSpPr>
        <p:spPr>
          <a:xfrm>
            <a:off x="1172977" y="1444345"/>
            <a:ext cx="501532" cy="479737"/>
          </a:xfrm>
          <a:prstGeom prst="flowChartMagneticDisk">
            <a:avLst/>
          </a:prstGeom>
          <a:solidFill>
            <a:srgbClr val="062C3F"/>
          </a:solidFill>
          <a:ln cap="flat" cmpd="sng" w="9525">
            <a:solidFill>
              <a:srgbClr val="FFFFFF"/>
            </a:solidFill>
            <a:prstDash val="solid"/>
            <a:round/>
            <a:headEnd len="sm" w="sm" type="none"/>
            <a:tailEnd len="sm" w="sm" type="none"/>
          </a:ln>
        </p:spPr>
        <p:txBody>
          <a:bodyPr anchorCtr="0" anchor="ctr" bIns="34300" lIns="34300" spcFirstLastPara="1" rIns="34300" wrap="square" tIns="3430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0" name="Google Shape;250;p31"/>
          <p:cNvSpPr/>
          <p:nvPr/>
        </p:nvSpPr>
        <p:spPr>
          <a:xfrm>
            <a:off x="1455200" y="1740236"/>
            <a:ext cx="219300" cy="240300"/>
          </a:xfrm>
          <a:prstGeom prst="foldedCorner">
            <a:avLst>
              <a:gd fmla="val 16667" name="adj"/>
            </a:avLst>
          </a:prstGeom>
          <a:solidFill>
            <a:srgbClr val="1FDC6B"/>
          </a:solidFill>
          <a:ln cap="flat" cmpd="sng" w="9525">
            <a:solidFill>
              <a:srgbClr val="666666"/>
            </a:solidFill>
            <a:prstDash val="solid"/>
            <a:round/>
            <a:headEnd len="sm" w="sm" type="none"/>
            <a:tailEnd len="sm" w="sm" type="none"/>
          </a:ln>
        </p:spPr>
        <p:txBody>
          <a:bodyPr anchorCtr="0" anchor="ctr" bIns="34300" lIns="34300" spcFirstLastPara="1" rIns="34300" wrap="square" tIns="3430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1" name="Google Shape;251;p31"/>
          <p:cNvSpPr txBox="1"/>
          <p:nvPr/>
        </p:nvSpPr>
        <p:spPr>
          <a:xfrm>
            <a:off x="1172977" y="2021722"/>
            <a:ext cx="538800" cy="146100"/>
          </a:xfrm>
          <a:prstGeom prst="rect">
            <a:avLst/>
          </a:prstGeom>
          <a:noFill/>
          <a:ln>
            <a:noFill/>
          </a:ln>
        </p:spPr>
        <p:txBody>
          <a:bodyPr anchorCtr="0" anchor="t" bIns="34300" lIns="34300" spcFirstLastPara="1" rIns="34300" wrap="square" tIns="34300">
            <a:sp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062C3F"/>
                </a:solidFill>
                <a:latin typeface="Montserrat"/>
                <a:ea typeface="Montserrat"/>
                <a:cs typeface="Montserrat"/>
                <a:sym typeface="Montserrat"/>
              </a:rPr>
              <a:t>Data Source</a:t>
            </a:r>
            <a:endParaRPr b="1" i="0" sz="500" u="none" cap="none" strike="noStrike">
              <a:solidFill>
                <a:srgbClr val="062C3F"/>
              </a:solidFill>
              <a:latin typeface="Montserrat"/>
              <a:ea typeface="Montserrat"/>
              <a:cs typeface="Montserrat"/>
              <a:sym typeface="Montserrat"/>
            </a:endParaRPr>
          </a:p>
        </p:txBody>
      </p:sp>
      <p:cxnSp>
        <p:nvCxnSpPr>
          <p:cNvPr id="252" name="Google Shape;252;p31"/>
          <p:cNvCxnSpPr>
            <a:stCxn id="249" idx="4"/>
          </p:cNvCxnSpPr>
          <p:nvPr/>
        </p:nvCxnSpPr>
        <p:spPr>
          <a:xfrm flipH="1" rot="10800000">
            <a:off x="1674509" y="1683913"/>
            <a:ext cx="537900" cy="300"/>
          </a:xfrm>
          <a:prstGeom prst="straightConnector1">
            <a:avLst/>
          </a:prstGeom>
          <a:noFill/>
          <a:ln cap="flat" cmpd="sng" w="28575">
            <a:solidFill>
              <a:srgbClr val="062C3F"/>
            </a:solidFill>
            <a:prstDash val="solid"/>
            <a:round/>
            <a:headEnd len="sm" w="sm" type="none"/>
            <a:tailEnd len="med" w="med" type="triangle"/>
          </a:ln>
        </p:spPr>
      </p:cxnSp>
      <p:cxnSp>
        <p:nvCxnSpPr>
          <p:cNvPr id="253" name="Google Shape;253;p31"/>
          <p:cNvCxnSpPr>
            <a:stCxn id="226" idx="3"/>
          </p:cNvCxnSpPr>
          <p:nvPr/>
        </p:nvCxnSpPr>
        <p:spPr>
          <a:xfrm>
            <a:off x="7235900" y="1355325"/>
            <a:ext cx="312000" cy="0"/>
          </a:xfrm>
          <a:prstGeom prst="straightConnector1">
            <a:avLst/>
          </a:prstGeom>
          <a:noFill/>
          <a:ln cap="flat" cmpd="sng" w="28575">
            <a:solidFill>
              <a:srgbClr val="062C3F"/>
            </a:solidFill>
            <a:prstDash val="solid"/>
            <a:round/>
            <a:headEnd len="sm" w="sm" type="none"/>
            <a:tailEnd len="med" w="med" type="triangle"/>
          </a:ln>
        </p:spPr>
      </p:cxnSp>
      <p:cxnSp>
        <p:nvCxnSpPr>
          <p:cNvPr id="254" name="Google Shape;254;p31"/>
          <p:cNvCxnSpPr>
            <a:endCxn id="226" idx="1"/>
          </p:cNvCxnSpPr>
          <p:nvPr/>
        </p:nvCxnSpPr>
        <p:spPr>
          <a:xfrm flipH="1" rot="10800000">
            <a:off x="3166100" y="1355325"/>
            <a:ext cx="284400" cy="300"/>
          </a:xfrm>
          <a:prstGeom prst="straightConnector1">
            <a:avLst/>
          </a:prstGeom>
          <a:noFill/>
          <a:ln cap="flat" cmpd="sng" w="28575">
            <a:solidFill>
              <a:srgbClr val="062C3F"/>
            </a:solidFill>
            <a:prstDash val="solid"/>
            <a:round/>
            <a:headEnd len="sm" w="sm" type="none"/>
            <a:tailEnd len="med" w="med" type="triangle"/>
          </a:ln>
        </p:spPr>
      </p:cxnSp>
      <p:cxnSp>
        <p:nvCxnSpPr>
          <p:cNvPr id="255" name="Google Shape;255;p31"/>
          <p:cNvCxnSpPr/>
          <p:nvPr/>
        </p:nvCxnSpPr>
        <p:spPr>
          <a:xfrm flipH="1">
            <a:off x="4068200" y="1773625"/>
            <a:ext cx="255000" cy="199500"/>
          </a:xfrm>
          <a:prstGeom prst="straightConnector1">
            <a:avLst/>
          </a:prstGeom>
          <a:noFill/>
          <a:ln cap="flat" cmpd="sng" w="28575">
            <a:solidFill>
              <a:srgbClr val="1FDC6B"/>
            </a:solidFill>
            <a:prstDash val="solid"/>
            <a:round/>
            <a:headEnd len="sm" w="sm" type="none"/>
            <a:tailEnd len="med" w="med" type="triangle"/>
          </a:ln>
        </p:spPr>
      </p:cxnSp>
      <p:cxnSp>
        <p:nvCxnSpPr>
          <p:cNvPr id="256" name="Google Shape;256;p31"/>
          <p:cNvCxnSpPr/>
          <p:nvPr/>
        </p:nvCxnSpPr>
        <p:spPr>
          <a:xfrm rot="10800000">
            <a:off x="4489425" y="1773650"/>
            <a:ext cx="255000" cy="199500"/>
          </a:xfrm>
          <a:prstGeom prst="straightConnector1">
            <a:avLst/>
          </a:prstGeom>
          <a:noFill/>
          <a:ln cap="flat" cmpd="sng" w="28575">
            <a:solidFill>
              <a:srgbClr val="1FDC6B"/>
            </a:solidFill>
            <a:prstDash val="solid"/>
            <a:round/>
            <a:headEnd len="sm" w="sm" type="none"/>
            <a:tailEnd len="med" w="med" type="triangle"/>
          </a:ln>
        </p:spPr>
      </p:cxnSp>
      <p:cxnSp>
        <p:nvCxnSpPr>
          <p:cNvPr id="257" name="Google Shape;257;p31"/>
          <p:cNvCxnSpPr/>
          <p:nvPr/>
        </p:nvCxnSpPr>
        <p:spPr>
          <a:xfrm flipH="1">
            <a:off x="6106350" y="1773625"/>
            <a:ext cx="263400" cy="188400"/>
          </a:xfrm>
          <a:prstGeom prst="straightConnector1">
            <a:avLst/>
          </a:prstGeom>
          <a:noFill/>
          <a:ln cap="flat" cmpd="sng" w="28575">
            <a:solidFill>
              <a:srgbClr val="1FDC6B"/>
            </a:solidFill>
            <a:prstDash val="solid"/>
            <a:round/>
            <a:headEnd len="sm" w="sm" type="none"/>
            <a:tailEnd len="med" w="med" type="triangle"/>
          </a:ln>
        </p:spPr>
      </p:cxnSp>
      <p:cxnSp>
        <p:nvCxnSpPr>
          <p:cNvPr id="258" name="Google Shape;258;p31"/>
          <p:cNvCxnSpPr/>
          <p:nvPr/>
        </p:nvCxnSpPr>
        <p:spPr>
          <a:xfrm rot="10800000">
            <a:off x="6511675" y="1764375"/>
            <a:ext cx="240600" cy="197700"/>
          </a:xfrm>
          <a:prstGeom prst="straightConnector1">
            <a:avLst/>
          </a:prstGeom>
          <a:noFill/>
          <a:ln cap="flat" cmpd="sng" w="28575">
            <a:solidFill>
              <a:srgbClr val="1FDC6B"/>
            </a:solidFill>
            <a:prstDash val="solid"/>
            <a:round/>
            <a:headEnd len="sm" w="sm" type="none"/>
            <a:tailEnd len="med" w="med" type="triangle"/>
          </a:ln>
        </p:spPr>
      </p:cxnSp>
      <p:pic>
        <p:nvPicPr>
          <p:cNvPr id="259" name="Google Shape;259;p31"/>
          <p:cNvPicPr preferRelativeResize="0"/>
          <p:nvPr/>
        </p:nvPicPr>
        <p:blipFill rotWithShape="1">
          <a:blip r:embed="rId16">
            <a:alphaModFix/>
          </a:blip>
          <a:srcRect b="0" l="0" r="0" t="0"/>
          <a:stretch/>
        </p:blipFill>
        <p:spPr>
          <a:xfrm>
            <a:off x="6358456" y="2186361"/>
            <a:ext cx="768861" cy="700306"/>
          </a:xfrm>
          <a:prstGeom prst="rect">
            <a:avLst/>
          </a:prstGeom>
          <a:noFill/>
          <a:ln>
            <a:noFill/>
          </a:ln>
        </p:spPr>
      </p:pic>
      <p:pic>
        <p:nvPicPr>
          <p:cNvPr id="260" name="Google Shape;260;p31"/>
          <p:cNvPicPr preferRelativeResize="0"/>
          <p:nvPr/>
        </p:nvPicPr>
        <p:blipFill rotWithShape="1">
          <a:blip r:embed="rId17">
            <a:alphaModFix/>
          </a:blip>
          <a:srcRect b="0" l="0" r="0" t="0"/>
          <a:stretch/>
        </p:blipFill>
        <p:spPr>
          <a:xfrm>
            <a:off x="7329539" y="4245001"/>
            <a:ext cx="488922" cy="446200"/>
          </a:xfrm>
          <a:prstGeom prst="rect">
            <a:avLst/>
          </a:prstGeom>
          <a:noFill/>
          <a:ln>
            <a:noFill/>
          </a:ln>
        </p:spPr>
      </p:pic>
      <p:sp>
        <p:nvSpPr>
          <p:cNvPr id="261" name="Google Shape;261;p31"/>
          <p:cNvSpPr txBox="1"/>
          <p:nvPr/>
        </p:nvSpPr>
        <p:spPr>
          <a:xfrm>
            <a:off x="7149650" y="4650725"/>
            <a:ext cx="848700" cy="177000"/>
          </a:xfrm>
          <a:prstGeom prst="rect">
            <a:avLst/>
          </a:prstGeom>
          <a:noFill/>
          <a:ln>
            <a:noFill/>
          </a:ln>
        </p:spPr>
        <p:txBody>
          <a:bodyPr anchorCtr="0" anchor="t" bIns="34300" lIns="34300" spcFirstLastPara="1" rIns="34300" wrap="square" tIns="34300">
            <a:spAutoFit/>
          </a:bodyPr>
          <a:lstStyle/>
          <a:p>
            <a:pPr indent="0" lvl="0" marL="0" marR="0" rtl="0" algn="ctr">
              <a:lnSpc>
                <a:spcPct val="100000"/>
              </a:lnSpc>
              <a:spcBef>
                <a:spcPts val="0"/>
              </a:spcBef>
              <a:spcAft>
                <a:spcPts val="0"/>
              </a:spcAft>
              <a:buClr>
                <a:srgbClr val="000000"/>
              </a:buClr>
              <a:buSzPts val="500"/>
              <a:buFont typeface="Arial"/>
              <a:buNone/>
            </a:pPr>
            <a:r>
              <a:rPr b="1" i="0" lang="en" sz="700" u="none" cap="none" strike="noStrike">
                <a:solidFill>
                  <a:srgbClr val="062C3F"/>
                </a:solidFill>
                <a:latin typeface="Montserrat"/>
                <a:ea typeface="Montserrat"/>
                <a:cs typeface="Montserrat"/>
                <a:sym typeface="Montserrat"/>
              </a:rPr>
              <a:t>Dataplex</a:t>
            </a:r>
            <a:endParaRPr b="1" i="0" sz="700" u="none" cap="none" strike="noStrike">
              <a:solidFill>
                <a:srgbClr val="062C3F"/>
              </a:solidFill>
              <a:latin typeface="Montserrat"/>
              <a:ea typeface="Montserrat"/>
              <a:cs typeface="Montserrat"/>
              <a:sym typeface="Montserrat"/>
            </a:endParaRPr>
          </a:p>
        </p:txBody>
      </p:sp>
      <p:sp>
        <p:nvSpPr>
          <p:cNvPr id="262" name="Google Shape;262;p31"/>
          <p:cNvSpPr txBox="1"/>
          <p:nvPr/>
        </p:nvSpPr>
        <p:spPr>
          <a:xfrm>
            <a:off x="7635850" y="2302750"/>
            <a:ext cx="819900" cy="315600"/>
          </a:xfrm>
          <a:prstGeom prst="rect">
            <a:avLst/>
          </a:prstGeom>
          <a:noFill/>
          <a:ln>
            <a:noFill/>
          </a:ln>
        </p:spPr>
        <p:txBody>
          <a:bodyPr anchorCtr="0" anchor="t" bIns="34300" lIns="34300" spcFirstLastPara="1" rIns="34300" wrap="square" tIns="34300">
            <a:spAutoFit/>
          </a:bodyPr>
          <a:lstStyle/>
          <a:p>
            <a:pPr indent="0" lvl="0" marL="0" marR="0" rtl="0" algn="ctr">
              <a:lnSpc>
                <a:spcPct val="100000"/>
              </a:lnSpc>
              <a:spcBef>
                <a:spcPts val="0"/>
              </a:spcBef>
              <a:spcAft>
                <a:spcPts val="0"/>
              </a:spcAft>
              <a:buClr>
                <a:srgbClr val="000000"/>
              </a:buClr>
              <a:buSzPts val="500"/>
              <a:buFont typeface="Arial"/>
              <a:buNone/>
            </a:pPr>
            <a:r>
              <a:rPr b="1" lang="en" sz="800">
                <a:solidFill>
                  <a:srgbClr val="062C3F"/>
                </a:solidFill>
                <a:latin typeface="Montserrat"/>
                <a:ea typeface="Montserrat"/>
                <a:cs typeface="Montserrat"/>
                <a:sym typeface="Montserrat"/>
              </a:rPr>
              <a:t>Looker</a:t>
            </a:r>
            <a:endParaRPr b="1" sz="800">
              <a:solidFill>
                <a:srgbClr val="062C3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500"/>
              <a:buFont typeface="Arial"/>
              <a:buNone/>
            </a:pPr>
            <a:r>
              <a:rPr b="1" i="0" lang="en" sz="800" u="none" cap="none" strike="noStrike">
                <a:solidFill>
                  <a:srgbClr val="062C3F"/>
                </a:solidFill>
                <a:latin typeface="Montserrat"/>
                <a:ea typeface="Montserrat"/>
                <a:cs typeface="Montserrat"/>
                <a:sym typeface="Montserrat"/>
              </a:rPr>
              <a:t>Looker Studio</a:t>
            </a:r>
            <a:endParaRPr b="1" i="0" sz="800" u="none" cap="none" strike="noStrike">
              <a:solidFill>
                <a:srgbClr val="062C3F"/>
              </a:solidFill>
              <a:latin typeface="Montserrat"/>
              <a:ea typeface="Montserrat"/>
              <a:cs typeface="Montserrat"/>
              <a:sym typeface="Montserrat"/>
            </a:endParaRPr>
          </a:p>
        </p:txBody>
      </p:sp>
      <p:sp>
        <p:nvSpPr>
          <p:cNvPr id="263" name="Google Shape;263;p31"/>
          <p:cNvSpPr/>
          <p:nvPr/>
        </p:nvSpPr>
        <p:spPr>
          <a:xfrm>
            <a:off x="2201925" y="2939825"/>
            <a:ext cx="6310500" cy="204900"/>
          </a:xfrm>
          <a:prstGeom prst="roundRect">
            <a:avLst>
              <a:gd fmla="val 27068" name="adj"/>
            </a:avLst>
          </a:prstGeom>
          <a:solidFill>
            <a:srgbClr val="1FDC6B"/>
          </a:solidFill>
          <a:ln>
            <a:noFill/>
          </a:ln>
          <a:effectLst>
            <a:outerShdw blurRad="114300" rotWithShape="0" algn="bl" dir="5400000" dist="38100">
              <a:srgbClr val="1FDC6B">
                <a:alpha val="2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FFFFFF"/>
                </a:solidFill>
                <a:latin typeface="Montserrat"/>
                <a:ea typeface="Montserrat"/>
                <a:cs typeface="Montserrat"/>
                <a:sym typeface="Montserrat"/>
              </a:rPr>
              <a:t>Orchestration &amp; GitOps </a:t>
            </a:r>
            <a:endParaRPr b="1" i="0" sz="900" u="none" cap="none" strike="noStrike">
              <a:solidFill>
                <a:srgbClr val="FFFFFF"/>
              </a:solidFill>
              <a:latin typeface="Montserrat"/>
              <a:ea typeface="Montserrat"/>
              <a:cs typeface="Montserrat"/>
              <a:sym typeface="Montserrat"/>
            </a:endParaRPr>
          </a:p>
        </p:txBody>
      </p:sp>
      <p:pic>
        <p:nvPicPr>
          <p:cNvPr id="264" name="Google Shape;264;p31"/>
          <p:cNvPicPr preferRelativeResize="0"/>
          <p:nvPr/>
        </p:nvPicPr>
        <p:blipFill>
          <a:blip r:embed="rId18">
            <a:alphaModFix/>
          </a:blip>
          <a:stretch>
            <a:fillRect/>
          </a:stretch>
        </p:blipFill>
        <p:spPr>
          <a:xfrm>
            <a:off x="2259025" y="2432196"/>
            <a:ext cx="963000" cy="3869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SzPts val="2000"/>
              <a:buNone/>
            </a:pPr>
            <a:r>
              <a:t/>
            </a:r>
            <a:endParaRPr sz="2400"/>
          </a:p>
        </p:txBody>
      </p:sp>
      <p:pic>
        <p:nvPicPr>
          <p:cNvPr id="270" name="Google Shape;270;p32"/>
          <p:cNvPicPr preferRelativeResize="0"/>
          <p:nvPr/>
        </p:nvPicPr>
        <p:blipFill>
          <a:blip r:embed="rId3">
            <a:alphaModFix/>
          </a:blip>
          <a:stretch>
            <a:fillRect/>
          </a:stretch>
        </p:blipFill>
        <p:spPr>
          <a:xfrm>
            <a:off x="329275" y="1242675"/>
            <a:ext cx="4984027" cy="2941101"/>
          </a:xfrm>
          <a:prstGeom prst="rect">
            <a:avLst/>
          </a:prstGeom>
          <a:noFill/>
          <a:ln>
            <a:noFill/>
          </a:ln>
        </p:spPr>
      </p:pic>
      <p:sp>
        <p:nvSpPr>
          <p:cNvPr id="271" name="Google Shape;271;p32"/>
          <p:cNvSpPr txBox="1"/>
          <p:nvPr/>
        </p:nvSpPr>
        <p:spPr>
          <a:xfrm>
            <a:off x="5185950" y="1496275"/>
            <a:ext cx="3579900" cy="26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a:solidFill>
                  <a:schemeClr val="dk1"/>
                </a:solidFill>
                <a:latin typeface="Montserrat Medium"/>
                <a:ea typeface="Montserrat Medium"/>
                <a:cs typeface="Montserrat Medium"/>
                <a:sym typeface="Montserrat Medium"/>
              </a:rPr>
              <a:t>“dbt™ is a transformation workflow that lets teams </a:t>
            </a:r>
            <a:r>
              <a:rPr b="1" i="1" lang="en">
                <a:solidFill>
                  <a:schemeClr val="dk1"/>
                </a:solidFill>
                <a:latin typeface="Montserrat"/>
                <a:ea typeface="Montserrat"/>
                <a:cs typeface="Montserrat"/>
                <a:sym typeface="Montserrat"/>
              </a:rPr>
              <a:t>quickly</a:t>
            </a:r>
            <a:r>
              <a:rPr i="1" lang="en">
                <a:solidFill>
                  <a:schemeClr val="dk1"/>
                </a:solidFill>
                <a:latin typeface="Montserrat Medium"/>
                <a:ea typeface="Montserrat Medium"/>
                <a:cs typeface="Montserrat Medium"/>
                <a:sym typeface="Montserrat Medium"/>
              </a:rPr>
              <a:t> and </a:t>
            </a:r>
            <a:r>
              <a:rPr b="1" i="1" lang="en">
                <a:solidFill>
                  <a:schemeClr val="dk1"/>
                </a:solidFill>
                <a:latin typeface="Montserrat"/>
                <a:ea typeface="Montserrat"/>
                <a:cs typeface="Montserrat"/>
                <a:sym typeface="Montserrat"/>
              </a:rPr>
              <a:t>collaboratively</a:t>
            </a:r>
            <a:r>
              <a:rPr i="1" lang="en">
                <a:solidFill>
                  <a:schemeClr val="dk1"/>
                </a:solidFill>
                <a:latin typeface="Montserrat Medium"/>
                <a:ea typeface="Montserrat Medium"/>
                <a:cs typeface="Montserrat Medium"/>
                <a:sym typeface="Montserrat Medium"/>
              </a:rPr>
              <a:t> deploy </a:t>
            </a:r>
            <a:r>
              <a:rPr b="1" i="1" lang="en">
                <a:solidFill>
                  <a:schemeClr val="dk1"/>
                </a:solidFill>
                <a:latin typeface="Montserrat"/>
                <a:ea typeface="Montserrat"/>
                <a:cs typeface="Montserrat"/>
                <a:sym typeface="Montserrat"/>
              </a:rPr>
              <a:t>analytics</a:t>
            </a:r>
            <a:r>
              <a:rPr i="1" lang="en">
                <a:solidFill>
                  <a:schemeClr val="dk1"/>
                </a:solidFill>
                <a:latin typeface="Montserrat Medium"/>
                <a:ea typeface="Montserrat Medium"/>
                <a:cs typeface="Montserrat Medium"/>
                <a:sym typeface="Montserrat Medium"/>
              </a:rPr>
              <a:t> </a:t>
            </a:r>
            <a:r>
              <a:rPr b="1" i="1" lang="en">
                <a:solidFill>
                  <a:schemeClr val="dk1"/>
                </a:solidFill>
                <a:latin typeface="Montserrat"/>
                <a:ea typeface="Montserrat"/>
                <a:cs typeface="Montserrat"/>
                <a:sym typeface="Montserrat"/>
              </a:rPr>
              <a:t>code</a:t>
            </a:r>
            <a:r>
              <a:rPr i="1" lang="en">
                <a:solidFill>
                  <a:schemeClr val="dk1"/>
                </a:solidFill>
                <a:latin typeface="Montserrat Medium"/>
                <a:ea typeface="Montserrat Medium"/>
                <a:cs typeface="Montserrat Medium"/>
                <a:sym typeface="Montserrat Medium"/>
              </a:rPr>
              <a:t> following </a:t>
            </a:r>
            <a:r>
              <a:rPr b="1" i="1" lang="en">
                <a:solidFill>
                  <a:schemeClr val="dk1"/>
                </a:solidFill>
                <a:latin typeface="Montserrat"/>
                <a:ea typeface="Montserrat"/>
                <a:cs typeface="Montserrat"/>
                <a:sym typeface="Montserrat"/>
              </a:rPr>
              <a:t>software engineering best practices</a:t>
            </a:r>
            <a:r>
              <a:rPr i="1" lang="en">
                <a:solidFill>
                  <a:schemeClr val="dk1"/>
                </a:solidFill>
                <a:latin typeface="Montserrat Medium"/>
                <a:ea typeface="Montserrat Medium"/>
                <a:cs typeface="Montserrat Medium"/>
                <a:sym typeface="Montserrat Medium"/>
              </a:rPr>
              <a:t> like modularity, portability, CI/CD, and documentation. Now anyone who knows SQL can build production-grade data pipelines.”</a:t>
            </a:r>
            <a:endParaRPr i="1">
              <a:solidFill>
                <a:schemeClr val="dk1"/>
              </a:solidFill>
              <a:latin typeface="Montserrat Medium"/>
              <a:ea typeface="Montserrat Medium"/>
              <a:cs typeface="Montserrat Medium"/>
              <a:sym typeface="Montserrat Medium"/>
            </a:endParaRPr>
          </a:p>
          <a:p>
            <a:pPr indent="0" lvl="0" marL="0" rtl="0" algn="r">
              <a:lnSpc>
                <a:spcPct val="150000"/>
              </a:lnSpc>
              <a:spcBef>
                <a:spcPts val="400"/>
              </a:spcBef>
              <a:spcAft>
                <a:spcPts val="400"/>
              </a:spcAft>
              <a:buNone/>
            </a:pPr>
            <a:r>
              <a:rPr lang="en">
                <a:solidFill>
                  <a:schemeClr val="dk1"/>
                </a:solidFill>
                <a:latin typeface="Montserrat Medium"/>
                <a:ea typeface="Montserrat Medium"/>
                <a:cs typeface="Montserrat Medium"/>
                <a:sym typeface="Montserrat Medium"/>
              </a:rPr>
              <a:t>getdbt.com</a:t>
            </a:r>
            <a:endParaRPr>
              <a:solidFill>
                <a:schemeClr val="dk1"/>
              </a:solidFill>
              <a:latin typeface="Montserrat Medium"/>
              <a:ea typeface="Montserrat Medium"/>
              <a:cs typeface="Montserrat Medium"/>
              <a:sym typeface="Montserrat Medium"/>
            </a:endParaRPr>
          </a:p>
        </p:txBody>
      </p:sp>
      <p:sp>
        <p:nvSpPr>
          <p:cNvPr id="272" name="Google Shape;272;p32"/>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lang="en" sz="800">
                <a:solidFill>
                  <a:schemeClr val="dk1"/>
                </a:solidFill>
                <a:latin typeface="Montserrat Medium"/>
                <a:ea typeface="Montserrat Medium"/>
                <a:cs typeface="Montserrat Medium"/>
                <a:sym typeface="Montserrat Medium"/>
              </a:rPr>
              <a:t>Source: getdbt.com</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Clr>
                <a:schemeClr val="dk1"/>
              </a:buClr>
              <a:buSzPts val="1100"/>
              <a:buFont typeface="Arial"/>
              <a:buNone/>
            </a:pPr>
            <a:r>
              <a:rPr lang="en" sz="1700"/>
              <a:t>What problem does dbt solve?</a:t>
            </a:r>
            <a:endParaRPr/>
          </a:p>
          <a:p>
            <a:pPr indent="0" lvl="0" marL="0" rtl="0" algn="l">
              <a:lnSpc>
                <a:spcPct val="100000"/>
              </a:lnSpc>
              <a:spcBef>
                <a:spcPts val="0"/>
              </a:spcBef>
              <a:spcAft>
                <a:spcPts val="0"/>
              </a:spcAft>
              <a:buSzPts val="2000"/>
              <a:buNone/>
            </a:pPr>
            <a:r>
              <a:t/>
            </a:r>
            <a:endParaRPr/>
          </a:p>
        </p:txBody>
      </p:sp>
      <p:sp>
        <p:nvSpPr>
          <p:cNvPr id="278" name="Google Shape;278;p33"/>
          <p:cNvSpPr txBox="1"/>
          <p:nvPr>
            <p:ph idx="1" type="body"/>
          </p:nvPr>
        </p:nvSpPr>
        <p:spPr>
          <a:xfrm>
            <a:off x="180000" y="1281000"/>
            <a:ext cx="8612700" cy="3516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1155CC"/>
              </a:buClr>
              <a:buSzPts val="1800"/>
              <a:buChar char="●"/>
            </a:pPr>
            <a:r>
              <a:rPr lang="en" sz="1800"/>
              <a:t>Provides software engineering-grade way of writing data analysis code</a:t>
            </a:r>
            <a:endParaRPr sz="1800"/>
          </a:p>
          <a:p>
            <a:pPr indent="-342900" lvl="0" marL="914400" rtl="0" algn="l">
              <a:lnSpc>
                <a:spcPct val="150000"/>
              </a:lnSpc>
              <a:spcBef>
                <a:spcPts val="0"/>
              </a:spcBef>
              <a:spcAft>
                <a:spcPts val="0"/>
              </a:spcAft>
              <a:buClr>
                <a:srgbClr val="1155CC"/>
              </a:buClr>
              <a:buSzPts val="1800"/>
              <a:buFont typeface="Montserrat"/>
              <a:buChar char="-"/>
            </a:pPr>
            <a:r>
              <a:rPr b="1" lang="en" sz="1800">
                <a:latin typeface="Montserrat"/>
                <a:ea typeface="Montserrat"/>
                <a:cs typeface="Montserrat"/>
                <a:sym typeface="Montserrat"/>
              </a:rPr>
              <a:t>Compiler &amp; runner</a:t>
            </a:r>
            <a:endParaRPr b="1" sz="1800">
              <a:latin typeface="Montserrat"/>
              <a:ea typeface="Montserrat"/>
              <a:cs typeface="Montserrat"/>
              <a:sym typeface="Montserrat"/>
            </a:endParaRPr>
          </a:p>
          <a:p>
            <a:pPr indent="-342900" lvl="0" marL="914400" rtl="0" algn="l">
              <a:lnSpc>
                <a:spcPct val="150000"/>
              </a:lnSpc>
              <a:spcBef>
                <a:spcPts val="0"/>
              </a:spcBef>
              <a:spcAft>
                <a:spcPts val="0"/>
              </a:spcAft>
              <a:buClr>
                <a:srgbClr val="1155CC"/>
              </a:buClr>
              <a:buSzPts val="1800"/>
              <a:buChar char="-"/>
            </a:pPr>
            <a:r>
              <a:rPr lang="en" sz="1800"/>
              <a:t>Automated testing</a:t>
            </a:r>
            <a:endParaRPr sz="1800"/>
          </a:p>
          <a:p>
            <a:pPr indent="-342900" lvl="0" marL="914400" rtl="0" algn="l">
              <a:lnSpc>
                <a:spcPct val="150000"/>
              </a:lnSpc>
              <a:spcBef>
                <a:spcPts val="0"/>
              </a:spcBef>
              <a:spcAft>
                <a:spcPts val="0"/>
              </a:spcAft>
              <a:buClr>
                <a:srgbClr val="1155CC"/>
              </a:buClr>
              <a:buSzPts val="1800"/>
              <a:buChar char="-"/>
            </a:pPr>
            <a:r>
              <a:rPr lang="en" sz="1800"/>
              <a:t>documentation</a:t>
            </a:r>
            <a:endParaRPr sz="1800"/>
          </a:p>
          <a:p>
            <a:pPr indent="-342900" lvl="0" marL="914400" rtl="0" algn="l">
              <a:lnSpc>
                <a:spcPct val="150000"/>
              </a:lnSpc>
              <a:spcBef>
                <a:spcPts val="0"/>
              </a:spcBef>
              <a:spcAft>
                <a:spcPts val="0"/>
              </a:spcAft>
              <a:buClr>
                <a:srgbClr val="1155CC"/>
              </a:buClr>
              <a:buSzPts val="1800"/>
              <a:buChar char="-"/>
            </a:pPr>
            <a:r>
              <a:rPr lang="en" sz="1800"/>
              <a:t>project structuring</a:t>
            </a:r>
            <a:endParaRPr sz="1800"/>
          </a:p>
          <a:p>
            <a:pPr indent="-342900" lvl="0" marL="914400" rtl="0" algn="l">
              <a:lnSpc>
                <a:spcPct val="150000"/>
              </a:lnSpc>
              <a:spcBef>
                <a:spcPts val="0"/>
              </a:spcBef>
              <a:spcAft>
                <a:spcPts val="0"/>
              </a:spcAft>
              <a:buClr>
                <a:srgbClr val="1155CC"/>
              </a:buClr>
              <a:buSzPts val="1800"/>
              <a:buChar char="-"/>
            </a:pPr>
            <a:r>
              <a:rPr lang="en" sz="1800"/>
              <a:t>resolving dependencies</a:t>
            </a:r>
            <a:endParaRPr sz="1800"/>
          </a:p>
          <a:p>
            <a:pPr indent="-342900" lvl="0" marL="914400" rtl="0" algn="l">
              <a:lnSpc>
                <a:spcPct val="150000"/>
              </a:lnSpc>
              <a:spcBef>
                <a:spcPts val="0"/>
              </a:spcBef>
              <a:spcAft>
                <a:spcPts val="0"/>
              </a:spcAft>
              <a:buClr>
                <a:srgbClr val="1155CC"/>
              </a:buClr>
              <a:buSzPts val="1800"/>
              <a:buChar char="-"/>
            </a:pPr>
            <a:r>
              <a:rPr lang="en" sz="1800"/>
              <a:t>environments configuration</a:t>
            </a:r>
            <a:endParaRPr sz="1800"/>
          </a:p>
        </p:txBody>
      </p:sp>
      <p:pic>
        <p:nvPicPr>
          <p:cNvPr id="279" name="Google Shape;279;p33"/>
          <p:cNvPicPr preferRelativeResize="0"/>
          <p:nvPr/>
        </p:nvPicPr>
        <p:blipFill rotWithShape="1">
          <a:blip r:embed="rId3">
            <a:alphaModFix/>
          </a:blip>
          <a:srcRect b="0" l="0" r="0" t="0"/>
          <a:stretch/>
        </p:blipFill>
        <p:spPr>
          <a:xfrm>
            <a:off x="4489625" y="180000"/>
            <a:ext cx="3123473" cy="1153400"/>
          </a:xfrm>
          <a:prstGeom prst="rect">
            <a:avLst/>
          </a:prstGeom>
          <a:noFill/>
          <a:ln>
            <a:noFill/>
          </a:ln>
        </p:spPr>
      </p:pic>
      <p:sp>
        <p:nvSpPr>
          <p:cNvPr id="280" name="Google Shape;280;p33"/>
          <p:cNvSpPr/>
          <p:nvPr/>
        </p:nvSpPr>
        <p:spPr>
          <a:xfrm>
            <a:off x="4537950" y="2103525"/>
            <a:ext cx="2922600" cy="14700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6900">
                <a:solidFill>
                  <a:srgbClr val="FFFFFF"/>
                </a:solidFill>
                <a:latin typeface="Montserrat"/>
                <a:ea typeface="Montserrat"/>
                <a:cs typeface="Montserrat"/>
                <a:sym typeface="Montserrat"/>
              </a:rPr>
              <a:t>SQL</a:t>
            </a:r>
            <a:endParaRPr b="1" sz="6900">
              <a:solidFill>
                <a:srgbClr val="FFFFFF"/>
              </a:solidFill>
              <a:latin typeface="Montserrat"/>
              <a:ea typeface="Montserrat"/>
              <a:cs typeface="Montserrat"/>
              <a:sym typeface="Montserrat"/>
            </a:endParaRPr>
          </a:p>
        </p:txBody>
      </p:sp>
      <p:sp>
        <p:nvSpPr>
          <p:cNvPr id="281" name="Google Shape;281;p33"/>
          <p:cNvSpPr/>
          <p:nvPr/>
        </p:nvSpPr>
        <p:spPr>
          <a:xfrm>
            <a:off x="7460549" y="3917425"/>
            <a:ext cx="1255500" cy="7617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700">
                <a:solidFill>
                  <a:srgbClr val="FFFFFF"/>
                </a:solidFill>
                <a:latin typeface="Montserrat"/>
                <a:ea typeface="Montserrat"/>
                <a:cs typeface="Montserrat"/>
                <a:sym typeface="Montserrat"/>
              </a:rPr>
              <a:t>Python</a:t>
            </a:r>
            <a:endParaRPr b="1" sz="17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700">
                <a:solidFill>
                  <a:srgbClr val="FFFFFF"/>
                </a:solidFill>
                <a:latin typeface="Montserrat"/>
                <a:ea typeface="Montserrat"/>
                <a:cs typeface="Montserrat"/>
                <a:sym typeface="Montserrat"/>
              </a:rPr>
              <a:t>(recently)</a:t>
            </a:r>
            <a:endParaRPr b="1" sz="7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87" name="Google Shape;287;p34"/>
          <p:cNvSpPr/>
          <p:nvPr/>
        </p:nvSpPr>
        <p:spPr>
          <a:xfrm>
            <a:off x="635375" y="1212950"/>
            <a:ext cx="2183700" cy="9636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rgbClr val="FFFFFF"/>
                </a:solidFill>
                <a:latin typeface="Montserrat"/>
                <a:ea typeface="Montserrat"/>
                <a:cs typeface="Montserrat"/>
                <a:sym typeface="Montserrat"/>
              </a:rPr>
              <a:t>SQL</a:t>
            </a:r>
            <a:endParaRPr b="1" sz="4000">
              <a:solidFill>
                <a:srgbClr val="FFFFFF"/>
              </a:solidFill>
              <a:latin typeface="Montserrat"/>
              <a:ea typeface="Montserrat"/>
              <a:cs typeface="Montserrat"/>
              <a:sym typeface="Montserrat"/>
            </a:endParaRPr>
          </a:p>
        </p:txBody>
      </p:sp>
      <p:sp>
        <p:nvSpPr>
          <p:cNvPr id="288" name="Google Shape;288;p34"/>
          <p:cNvSpPr/>
          <p:nvPr/>
        </p:nvSpPr>
        <p:spPr>
          <a:xfrm>
            <a:off x="635375" y="2518851"/>
            <a:ext cx="2183700" cy="9636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rgbClr val="FFFFFF"/>
                </a:solidFill>
                <a:latin typeface="Montserrat"/>
                <a:ea typeface="Montserrat"/>
                <a:cs typeface="Montserrat"/>
                <a:sym typeface="Montserrat"/>
              </a:rPr>
              <a:t>jinja</a:t>
            </a:r>
            <a:endParaRPr b="1" sz="4000">
              <a:solidFill>
                <a:srgbClr val="FFFFFF"/>
              </a:solidFill>
              <a:latin typeface="Montserrat"/>
              <a:ea typeface="Montserrat"/>
              <a:cs typeface="Montserrat"/>
              <a:sym typeface="Montserrat"/>
            </a:endParaRPr>
          </a:p>
        </p:txBody>
      </p:sp>
      <p:sp>
        <p:nvSpPr>
          <p:cNvPr id="289" name="Google Shape;289;p34"/>
          <p:cNvSpPr/>
          <p:nvPr/>
        </p:nvSpPr>
        <p:spPr>
          <a:xfrm>
            <a:off x="635375" y="3824753"/>
            <a:ext cx="2183700" cy="9636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rgbClr val="FFFFFF"/>
                </a:solidFill>
                <a:latin typeface="Montserrat"/>
                <a:ea typeface="Montserrat"/>
                <a:cs typeface="Montserrat"/>
                <a:sym typeface="Montserrat"/>
              </a:rPr>
              <a:t>CLI</a:t>
            </a:r>
            <a:endParaRPr b="1" sz="4000">
              <a:solidFill>
                <a:srgbClr val="FFFFFF"/>
              </a:solidFill>
              <a:latin typeface="Montserrat"/>
              <a:ea typeface="Montserrat"/>
              <a:cs typeface="Montserrat"/>
              <a:sym typeface="Montserrat"/>
            </a:endParaRPr>
          </a:p>
        </p:txBody>
      </p:sp>
      <p:sp>
        <p:nvSpPr>
          <p:cNvPr id="290" name="Google Shape;290;p34"/>
          <p:cNvSpPr txBox="1"/>
          <p:nvPr/>
        </p:nvSpPr>
        <p:spPr>
          <a:xfrm>
            <a:off x="4126500" y="1212950"/>
            <a:ext cx="351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00FF"/>
                </a:solidFill>
                <a:latin typeface="Montserrat Medium"/>
                <a:ea typeface="Montserrat Medium"/>
                <a:cs typeface="Montserrat Medium"/>
                <a:sym typeface="Montserrat Medium"/>
              </a:rPr>
              <a:t>select</a:t>
            </a:r>
            <a:r>
              <a:rPr lang="en" sz="2000">
                <a:latin typeface="Montserrat Medium"/>
                <a:ea typeface="Montserrat Medium"/>
                <a:cs typeface="Montserrat Medium"/>
                <a:sym typeface="Montserrat Medium"/>
              </a:rPr>
              <a:t> </a:t>
            </a:r>
            <a:r>
              <a:rPr b="1" lang="en" sz="2000">
                <a:latin typeface="Montserrat"/>
                <a:ea typeface="Montserrat"/>
                <a:cs typeface="Montserrat"/>
                <a:sym typeface="Montserrat"/>
              </a:rPr>
              <a:t>*</a:t>
            </a:r>
            <a:r>
              <a:rPr lang="en" sz="2000">
                <a:latin typeface="Montserrat Medium"/>
                <a:ea typeface="Montserrat Medium"/>
                <a:cs typeface="Montserrat Medium"/>
                <a:sym typeface="Montserrat Medium"/>
              </a:rPr>
              <a:t> </a:t>
            </a:r>
            <a:endParaRPr sz="2000">
              <a:latin typeface="Montserrat Medium"/>
              <a:ea typeface="Montserrat Medium"/>
              <a:cs typeface="Montserrat Medium"/>
              <a:sym typeface="Montserrat Medium"/>
            </a:endParaRPr>
          </a:p>
          <a:p>
            <a:pPr indent="0" lvl="0" marL="0" rtl="0" algn="l">
              <a:spcBef>
                <a:spcPts val="0"/>
              </a:spcBef>
              <a:spcAft>
                <a:spcPts val="0"/>
              </a:spcAft>
              <a:buNone/>
            </a:pPr>
            <a:r>
              <a:rPr lang="en" sz="2000">
                <a:solidFill>
                  <a:srgbClr val="0000FF"/>
                </a:solidFill>
                <a:latin typeface="Montserrat Medium"/>
                <a:ea typeface="Montserrat Medium"/>
                <a:cs typeface="Montserrat Medium"/>
                <a:sym typeface="Montserrat Medium"/>
              </a:rPr>
              <a:t>from</a:t>
            </a:r>
            <a:r>
              <a:rPr lang="en" sz="2000">
                <a:latin typeface="Montserrat Medium"/>
                <a:ea typeface="Montserrat Medium"/>
                <a:cs typeface="Montserrat Medium"/>
                <a:sym typeface="Montserrat Medium"/>
              </a:rPr>
              <a:t> table_A </a:t>
            </a:r>
            <a:endParaRPr sz="2000">
              <a:latin typeface="Montserrat Medium"/>
              <a:ea typeface="Montserrat Medium"/>
              <a:cs typeface="Montserrat Medium"/>
              <a:sym typeface="Montserrat Medium"/>
            </a:endParaRPr>
          </a:p>
          <a:p>
            <a:pPr indent="0" lvl="0" marL="0" rtl="0" algn="l">
              <a:spcBef>
                <a:spcPts val="0"/>
              </a:spcBef>
              <a:spcAft>
                <a:spcPts val="0"/>
              </a:spcAft>
              <a:buNone/>
            </a:pPr>
            <a:r>
              <a:rPr lang="en" sz="2000">
                <a:solidFill>
                  <a:srgbClr val="0000FF"/>
                </a:solidFill>
                <a:latin typeface="Montserrat Medium"/>
                <a:ea typeface="Montserrat Medium"/>
                <a:cs typeface="Montserrat Medium"/>
                <a:sym typeface="Montserrat Medium"/>
              </a:rPr>
              <a:t>where</a:t>
            </a:r>
            <a:r>
              <a:rPr lang="en" sz="2000">
                <a:latin typeface="Montserrat Medium"/>
                <a:ea typeface="Montserrat Medium"/>
                <a:cs typeface="Montserrat Medium"/>
                <a:sym typeface="Montserrat Medium"/>
              </a:rPr>
              <a:t> column_B &gt; 0</a:t>
            </a:r>
            <a:endParaRPr sz="2000">
              <a:latin typeface="Montserrat Medium"/>
              <a:ea typeface="Montserrat Medium"/>
              <a:cs typeface="Montserrat Medium"/>
              <a:sym typeface="Montserrat Medium"/>
            </a:endParaRPr>
          </a:p>
        </p:txBody>
      </p:sp>
      <p:sp>
        <p:nvSpPr>
          <p:cNvPr id="291" name="Google Shape;291;p34"/>
          <p:cNvSpPr txBox="1"/>
          <p:nvPr/>
        </p:nvSpPr>
        <p:spPr>
          <a:xfrm>
            <a:off x="3928675" y="2585000"/>
            <a:ext cx="4223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Montserrat Medium"/>
                <a:ea typeface="Montserrat Medium"/>
                <a:cs typeface="Montserrat Medium"/>
                <a:sym typeface="Montserrat Medium"/>
              </a:rPr>
              <a:t>{{ function( ‘var1’, ‘var2’, …. ) }}</a:t>
            </a:r>
            <a:endParaRPr sz="21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dk1"/>
                </a:solidFill>
                <a:latin typeface="Montserrat Medium"/>
                <a:ea typeface="Montserrat Medium"/>
                <a:cs typeface="Montserrat Medium"/>
                <a:sym typeface="Montserrat Medium"/>
              </a:rPr>
              <a:t>{{ config (‘....’) }}</a:t>
            </a:r>
            <a:endParaRPr sz="2100">
              <a:solidFill>
                <a:schemeClr val="dk1"/>
              </a:solidFill>
              <a:latin typeface="Montserrat Medium"/>
              <a:ea typeface="Montserrat Medium"/>
              <a:cs typeface="Montserrat Medium"/>
              <a:sym typeface="Montserrat Medium"/>
            </a:endParaRPr>
          </a:p>
        </p:txBody>
      </p:sp>
      <p:sp>
        <p:nvSpPr>
          <p:cNvPr id="292" name="Google Shape;292;p34"/>
          <p:cNvSpPr txBox="1"/>
          <p:nvPr/>
        </p:nvSpPr>
        <p:spPr>
          <a:xfrm>
            <a:off x="3570750" y="3921800"/>
            <a:ext cx="5499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Medium"/>
                <a:ea typeface="Montserrat Medium"/>
                <a:cs typeface="Montserrat Medium"/>
                <a:sym typeface="Montserrat Medium"/>
              </a:rPr>
              <a:t>C:\project\</a:t>
            </a:r>
            <a:r>
              <a:rPr b="1" lang="en" sz="1900">
                <a:solidFill>
                  <a:srgbClr val="0000FF"/>
                </a:solidFill>
                <a:latin typeface="Montserrat"/>
                <a:ea typeface="Montserrat"/>
                <a:cs typeface="Montserrat"/>
                <a:sym typeface="Montserrat"/>
              </a:rPr>
              <a:t>d</a:t>
            </a:r>
            <a:r>
              <a:rPr b="1" lang="en" sz="1900">
                <a:solidFill>
                  <a:srgbClr val="0000FF"/>
                </a:solidFill>
                <a:latin typeface="Montserrat"/>
                <a:ea typeface="Montserrat"/>
                <a:cs typeface="Montserrat"/>
                <a:sym typeface="Montserrat"/>
              </a:rPr>
              <a:t>bt run – select my_model.sql</a:t>
            </a:r>
            <a:endParaRPr b="1" sz="1900">
              <a:solidFill>
                <a:srgbClr val="0000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900">
                <a:solidFill>
                  <a:schemeClr val="dk1"/>
                </a:solidFill>
                <a:latin typeface="Montserrat Medium"/>
                <a:ea typeface="Montserrat Medium"/>
                <a:cs typeface="Montserrat Medium"/>
                <a:sym typeface="Montserrat Medium"/>
              </a:rPr>
              <a:t>C:\project\</a:t>
            </a:r>
            <a:r>
              <a:rPr b="1" lang="en" sz="1900">
                <a:solidFill>
                  <a:srgbClr val="0000FF"/>
                </a:solidFill>
                <a:latin typeface="Montserrat"/>
                <a:ea typeface="Montserrat"/>
                <a:cs typeface="Montserrat"/>
                <a:sym typeface="Montserrat"/>
              </a:rPr>
              <a:t>dbt compile</a:t>
            </a:r>
            <a:endParaRPr b="1" sz="1900">
              <a:solidFill>
                <a:srgbClr val="0000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p:nvPr/>
        </p:nvSpPr>
        <p:spPr>
          <a:xfrm>
            <a:off x="416325" y="1488100"/>
            <a:ext cx="2728800" cy="32661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299" name="Google Shape;299;p35"/>
          <p:cNvSpPr/>
          <p:nvPr/>
        </p:nvSpPr>
        <p:spPr>
          <a:xfrm>
            <a:off x="960125" y="1895631"/>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100">
                <a:solidFill>
                  <a:srgbClr val="FFFFFF"/>
                </a:solidFill>
                <a:latin typeface="Montserrat"/>
                <a:ea typeface="Montserrat"/>
                <a:cs typeface="Montserrat"/>
                <a:sym typeface="Montserrat"/>
              </a:rPr>
              <a:t>SQL file</a:t>
            </a:r>
            <a:endParaRPr b="1" sz="2100">
              <a:solidFill>
                <a:srgbClr val="FFFFFF"/>
              </a:solidFill>
              <a:latin typeface="Montserrat"/>
              <a:ea typeface="Montserrat"/>
              <a:cs typeface="Montserrat"/>
              <a:sym typeface="Montserrat"/>
            </a:endParaRPr>
          </a:p>
        </p:txBody>
      </p:sp>
      <p:sp>
        <p:nvSpPr>
          <p:cNvPr id="300" name="Google Shape;300;p35"/>
          <p:cNvSpPr/>
          <p:nvPr/>
        </p:nvSpPr>
        <p:spPr>
          <a:xfrm>
            <a:off x="961300" y="3521900"/>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100">
                <a:solidFill>
                  <a:srgbClr val="FFFFFF"/>
                </a:solidFill>
                <a:latin typeface="Montserrat"/>
                <a:ea typeface="Montserrat"/>
                <a:cs typeface="Montserrat"/>
                <a:sym typeface="Montserrat"/>
              </a:rPr>
              <a:t>YML </a:t>
            </a:r>
            <a:r>
              <a:rPr b="1" lang="en" sz="2100">
                <a:solidFill>
                  <a:srgbClr val="FFFFFF"/>
                </a:solidFill>
                <a:latin typeface="Montserrat"/>
                <a:ea typeface="Montserrat"/>
                <a:cs typeface="Montserrat"/>
                <a:sym typeface="Montserrat"/>
              </a:rPr>
              <a:t>file</a:t>
            </a:r>
            <a:endParaRPr b="1" sz="2100">
              <a:solidFill>
                <a:srgbClr val="FFFFFF"/>
              </a:solidFill>
              <a:latin typeface="Montserrat"/>
              <a:ea typeface="Montserrat"/>
              <a:cs typeface="Montserrat"/>
              <a:sym typeface="Montserrat"/>
            </a:endParaRPr>
          </a:p>
        </p:txBody>
      </p:sp>
      <p:sp>
        <p:nvSpPr>
          <p:cNvPr id="301" name="Google Shape;301;p35"/>
          <p:cNvSpPr/>
          <p:nvPr/>
        </p:nvSpPr>
        <p:spPr>
          <a:xfrm>
            <a:off x="1418950" y="2733488"/>
            <a:ext cx="715200" cy="745500"/>
          </a:xfrm>
          <a:prstGeom prst="mathPlus">
            <a:avLst>
              <a:gd fmla="val 23520" name="adj1"/>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txBox="1"/>
          <p:nvPr/>
        </p:nvSpPr>
        <p:spPr>
          <a:xfrm>
            <a:off x="748125" y="895675"/>
            <a:ext cx="206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Montserrat"/>
                <a:ea typeface="Montserrat"/>
                <a:cs typeface="Montserrat"/>
                <a:sym typeface="Montserrat"/>
              </a:rPr>
              <a:t>d</a:t>
            </a:r>
            <a:r>
              <a:rPr b="1" lang="en" sz="2600">
                <a:latin typeface="Montserrat"/>
                <a:ea typeface="Montserrat"/>
                <a:cs typeface="Montserrat"/>
                <a:sym typeface="Montserrat"/>
              </a:rPr>
              <a:t>bt model</a:t>
            </a:r>
            <a:endParaRPr b="1" sz="2600">
              <a:latin typeface="Montserrat"/>
              <a:ea typeface="Montserrat"/>
              <a:cs typeface="Montserrat"/>
              <a:sym typeface="Montserrat"/>
            </a:endParaRPr>
          </a:p>
        </p:txBody>
      </p:sp>
      <p:cxnSp>
        <p:nvCxnSpPr>
          <p:cNvPr id="303" name="Google Shape;303;p35"/>
          <p:cNvCxnSpPr>
            <a:stCxn id="299" idx="3"/>
            <a:endCxn id="304" idx="1"/>
          </p:cNvCxnSpPr>
          <p:nvPr/>
        </p:nvCxnSpPr>
        <p:spPr>
          <a:xfrm flipH="1" rot="10800000">
            <a:off x="2590625" y="2016381"/>
            <a:ext cx="903600" cy="2880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35"/>
          <p:cNvCxnSpPr>
            <a:stCxn id="300" idx="3"/>
            <a:endCxn id="306" idx="1"/>
          </p:cNvCxnSpPr>
          <p:nvPr/>
        </p:nvCxnSpPr>
        <p:spPr>
          <a:xfrm flipH="1" rot="10800000">
            <a:off x="2591800" y="3894950"/>
            <a:ext cx="902400" cy="35700"/>
          </a:xfrm>
          <a:prstGeom prst="straightConnector1">
            <a:avLst/>
          </a:prstGeom>
          <a:noFill/>
          <a:ln cap="flat" cmpd="sng" w="9525">
            <a:solidFill>
              <a:schemeClr val="dk2"/>
            </a:solidFill>
            <a:prstDash val="solid"/>
            <a:round/>
            <a:headEnd len="med" w="med" type="none"/>
            <a:tailEnd len="med" w="med" type="triangle"/>
          </a:ln>
        </p:spPr>
      </p:cxnSp>
      <p:sp>
        <p:nvSpPr>
          <p:cNvPr id="307" name="Google Shape;307;p35"/>
          <p:cNvSpPr txBox="1"/>
          <p:nvPr/>
        </p:nvSpPr>
        <p:spPr>
          <a:xfrm>
            <a:off x="684700" y="1488106"/>
            <a:ext cx="218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Select statement</a:t>
            </a:r>
            <a:endParaRPr>
              <a:latin typeface="Montserrat Medium"/>
              <a:ea typeface="Montserrat Medium"/>
              <a:cs typeface="Montserrat Medium"/>
              <a:sym typeface="Montserrat Medium"/>
            </a:endParaRPr>
          </a:p>
        </p:txBody>
      </p:sp>
      <p:sp>
        <p:nvSpPr>
          <p:cNvPr id="308" name="Google Shape;308;p35"/>
          <p:cNvSpPr txBox="1"/>
          <p:nvPr/>
        </p:nvSpPr>
        <p:spPr>
          <a:xfrm>
            <a:off x="683525" y="4354075"/>
            <a:ext cx="218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metaconfig</a:t>
            </a:r>
            <a:endParaRPr>
              <a:latin typeface="Montserrat Medium"/>
              <a:ea typeface="Montserrat Medium"/>
              <a:cs typeface="Montserrat Medium"/>
              <a:sym typeface="Montserrat Medium"/>
            </a:endParaRPr>
          </a:p>
        </p:txBody>
      </p:sp>
      <p:pic>
        <p:nvPicPr>
          <p:cNvPr id="304" name="Google Shape;304;p35"/>
          <p:cNvPicPr preferRelativeResize="0"/>
          <p:nvPr/>
        </p:nvPicPr>
        <p:blipFill>
          <a:blip r:embed="rId3">
            <a:alphaModFix/>
          </a:blip>
          <a:stretch>
            <a:fillRect/>
          </a:stretch>
        </p:blipFill>
        <p:spPr>
          <a:xfrm>
            <a:off x="3494225" y="1119300"/>
            <a:ext cx="2728800" cy="1793862"/>
          </a:xfrm>
          <a:prstGeom prst="rect">
            <a:avLst/>
          </a:prstGeom>
          <a:noFill/>
          <a:ln>
            <a:noFill/>
          </a:ln>
        </p:spPr>
      </p:pic>
      <p:pic>
        <p:nvPicPr>
          <p:cNvPr id="306" name="Google Shape;306;p35"/>
          <p:cNvPicPr preferRelativeResize="0"/>
          <p:nvPr/>
        </p:nvPicPr>
        <p:blipFill>
          <a:blip r:embed="rId4">
            <a:alphaModFix/>
          </a:blip>
          <a:stretch>
            <a:fillRect/>
          </a:stretch>
        </p:blipFill>
        <p:spPr>
          <a:xfrm>
            <a:off x="3494225" y="3039050"/>
            <a:ext cx="2728800" cy="1712000"/>
          </a:xfrm>
          <a:prstGeom prst="rect">
            <a:avLst/>
          </a:prstGeom>
          <a:noFill/>
          <a:ln>
            <a:noFill/>
          </a:ln>
        </p:spPr>
      </p:pic>
      <p:pic>
        <p:nvPicPr>
          <p:cNvPr id="309" name="Google Shape;309;p35"/>
          <p:cNvPicPr preferRelativeResize="0"/>
          <p:nvPr/>
        </p:nvPicPr>
        <p:blipFill>
          <a:blip r:embed="rId5">
            <a:alphaModFix/>
          </a:blip>
          <a:stretch>
            <a:fillRect/>
          </a:stretch>
        </p:blipFill>
        <p:spPr>
          <a:xfrm>
            <a:off x="6337650" y="1119300"/>
            <a:ext cx="2661950" cy="3621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spcBef>
                <a:spcPts val="0"/>
              </a:spcBef>
              <a:spcAft>
                <a:spcPts val="0"/>
              </a:spcAft>
              <a:buClr>
                <a:schemeClr val="dk1"/>
              </a:buClr>
              <a:buSzPts val="1100"/>
              <a:buFont typeface="Arial"/>
              <a:buNone/>
            </a:pPr>
            <a:r>
              <a:rPr b="0" lang="en">
                <a:latin typeface="Montserrat"/>
                <a:ea typeface="Montserrat"/>
                <a:cs typeface="Montserrat"/>
                <a:sym typeface="Montserrat"/>
              </a:rPr>
              <a:t>Create models, calculate dependencies</a:t>
            </a:r>
            <a:endParaRPr b="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315" name="Google Shape;315;p36"/>
          <p:cNvSpPr/>
          <p:nvPr/>
        </p:nvSpPr>
        <p:spPr>
          <a:xfrm>
            <a:off x="429325"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source( “schema”, “table” ) }}</a:t>
            </a:r>
            <a:endParaRPr sz="1900">
              <a:solidFill>
                <a:srgbClr val="FFFFFF"/>
              </a:solidFill>
              <a:latin typeface="Montserrat"/>
              <a:ea typeface="Montserrat"/>
              <a:cs typeface="Montserrat"/>
              <a:sym typeface="Montserrat"/>
            </a:endParaRPr>
          </a:p>
        </p:txBody>
      </p:sp>
      <p:sp>
        <p:nvSpPr>
          <p:cNvPr id="316" name="Google Shape;316;p36"/>
          <p:cNvSpPr/>
          <p:nvPr/>
        </p:nvSpPr>
        <p:spPr>
          <a:xfrm>
            <a:off x="4828100"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ref( “dbt_model” ) }}</a:t>
            </a:r>
            <a:endParaRPr sz="1900">
              <a:solidFill>
                <a:srgbClr val="FFFFFF"/>
              </a:solidFill>
              <a:latin typeface="Montserrat"/>
              <a:ea typeface="Montserrat"/>
              <a:cs typeface="Montserrat"/>
              <a:sym typeface="Montserrat"/>
            </a:endParaRPr>
          </a:p>
        </p:txBody>
      </p:sp>
      <p:sp>
        <p:nvSpPr>
          <p:cNvPr id="317" name="Google Shape;317;p36"/>
          <p:cNvSpPr txBox="1"/>
          <p:nvPr/>
        </p:nvSpPr>
        <p:spPr>
          <a:xfrm>
            <a:off x="429325" y="2277425"/>
            <a:ext cx="388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Montserrat"/>
                <a:ea typeface="Montserrat"/>
                <a:cs typeface="Montserrat"/>
                <a:sym typeface="Montserrat"/>
              </a:rPr>
              <a:t>table_A.sql:</a:t>
            </a:r>
            <a:endParaRPr b="1" sz="1200">
              <a:solidFill>
                <a:srgbClr val="0000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source</a:t>
            </a:r>
            <a:r>
              <a:rPr lang="en" sz="1200">
                <a:latin typeface="Montserrat Medium"/>
                <a:ea typeface="Montserrat Medium"/>
                <a:cs typeface="Montserrat Medium"/>
                <a:sym typeface="Montserrat Medium"/>
              </a:rPr>
              <a:t>( “my_schema”, </a:t>
            </a:r>
            <a:r>
              <a:rPr b="1" lang="en" sz="1200" u="sng">
                <a:solidFill>
                  <a:srgbClr val="1FDC6B"/>
                </a:solidFill>
                <a:latin typeface="Montserrat"/>
                <a:ea typeface="Montserrat"/>
                <a:cs typeface="Montserrat"/>
                <a:sym typeface="Montserrat"/>
              </a:rPr>
              <a:t>“raw_table”</a:t>
            </a:r>
            <a:r>
              <a:rPr lang="en" sz="1200">
                <a:latin typeface="Montserrat Medium"/>
                <a:ea typeface="Montserrat Medium"/>
                <a:cs typeface="Montserrat Medium"/>
                <a:sym typeface="Montserrat Medium"/>
              </a:rPr>
              <a:t> ) }}</a:t>
            </a:r>
            <a:endParaRPr sz="1200">
              <a:latin typeface="Montserrat Medium"/>
              <a:ea typeface="Montserrat Medium"/>
              <a:cs typeface="Montserrat Medium"/>
              <a:sym typeface="Montserrat Medium"/>
            </a:endParaRPr>
          </a:p>
        </p:txBody>
      </p:sp>
      <p:sp>
        <p:nvSpPr>
          <p:cNvPr id="318" name="Google Shape;318;p36"/>
          <p:cNvSpPr txBox="1"/>
          <p:nvPr/>
        </p:nvSpPr>
        <p:spPr>
          <a:xfrm>
            <a:off x="4828100" y="2277425"/>
            <a:ext cx="220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latin typeface="Montserrat"/>
                <a:ea typeface="Montserrat"/>
                <a:cs typeface="Montserrat"/>
                <a:sym typeface="Montserrat"/>
              </a:rPr>
              <a:t>table_B.sql:</a:t>
            </a:r>
            <a:endParaRPr b="1" sz="1200">
              <a:solidFill>
                <a:srgbClr val="0000FF"/>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ref</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table_A</a:t>
            </a:r>
            <a:r>
              <a:rPr lang="en" sz="1200">
                <a:latin typeface="Montserrat Medium"/>
                <a:ea typeface="Montserrat Medium"/>
                <a:cs typeface="Montserrat Medium"/>
                <a:sym typeface="Montserrat Medium"/>
              </a:rPr>
              <a:t>” ) }}</a:t>
            </a:r>
            <a:endParaRPr sz="1200">
              <a:latin typeface="Montserrat Medium"/>
              <a:ea typeface="Montserrat Medium"/>
              <a:cs typeface="Montserrat Medium"/>
              <a:sym typeface="Montserrat Medium"/>
            </a:endParaRPr>
          </a:p>
        </p:txBody>
      </p:sp>
      <p:sp>
        <p:nvSpPr>
          <p:cNvPr id="319" name="Google Shape;319;p36"/>
          <p:cNvSpPr/>
          <p:nvPr/>
        </p:nvSpPr>
        <p:spPr>
          <a:xfrm>
            <a:off x="1271850" y="3655400"/>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raw_table</a:t>
            </a:r>
            <a:endParaRPr b="1" sz="1900">
              <a:solidFill>
                <a:srgbClr val="FFFFFF"/>
              </a:solidFill>
              <a:latin typeface="Montserrat"/>
              <a:ea typeface="Montserrat"/>
              <a:cs typeface="Montserrat"/>
              <a:sym typeface="Montserrat"/>
            </a:endParaRPr>
          </a:p>
        </p:txBody>
      </p:sp>
      <p:cxnSp>
        <p:nvCxnSpPr>
          <p:cNvPr id="320" name="Google Shape;320;p36"/>
          <p:cNvCxnSpPr/>
          <p:nvPr/>
        </p:nvCxnSpPr>
        <p:spPr>
          <a:xfrm flipH="1">
            <a:off x="2751200" y="3127850"/>
            <a:ext cx="366300" cy="4485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spcBef>
                <a:spcPts val="0"/>
              </a:spcBef>
              <a:spcAft>
                <a:spcPts val="0"/>
              </a:spcAft>
              <a:buClr>
                <a:schemeClr val="dk1"/>
              </a:buClr>
              <a:buSzPts val="1100"/>
              <a:buFont typeface="Arial"/>
              <a:buNone/>
            </a:pPr>
            <a:r>
              <a:rPr b="0" lang="en">
                <a:latin typeface="Montserrat"/>
                <a:ea typeface="Montserrat"/>
                <a:cs typeface="Montserrat"/>
                <a:sym typeface="Montserrat"/>
              </a:rPr>
              <a:t>Create models, calculate dependencies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326" name="Google Shape;326;p37"/>
          <p:cNvSpPr/>
          <p:nvPr/>
        </p:nvSpPr>
        <p:spPr>
          <a:xfrm>
            <a:off x="429325"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source( “schema”, “table” ) }}</a:t>
            </a:r>
            <a:br>
              <a:rPr lang="en" sz="1900">
                <a:solidFill>
                  <a:srgbClr val="FFFFFF"/>
                </a:solidFill>
                <a:latin typeface="Montserrat"/>
                <a:ea typeface="Montserrat"/>
                <a:cs typeface="Montserrat"/>
                <a:sym typeface="Montserrat"/>
              </a:rPr>
            </a:br>
            <a:r>
              <a:rPr b="1" lang="en" sz="1900">
                <a:solidFill>
                  <a:srgbClr val="FFFFFF"/>
                </a:solidFill>
                <a:latin typeface="Montserrat"/>
                <a:ea typeface="Montserrat"/>
                <a:cs typeface="Montserrat"/>
                <a:sym typeface="Montserrat"/>
              </a:rPr>
              <a:t>compiled</a:t>
            </a:r>
            <a:endParaRPr b="1" sz="1900">
              <a:solidFill>
                <a:srgbClr val="FFFFFF"/>
              </a:solidFill>
              <a:latin typeface="Montserrat"/>
              <a:ea typeface="Montserrat"/>
              <a:cs typeface="Montserrat"/>
              <a:sym typeface="Montserrat"/>
            </a:endParaRPr>
          </a:p>
        </p:txBody>
      </p:sp>
      <p:sp>
        <p:nvSpPr>
          <p:cNvPr id="327" name="Google Shape;327;p37"/>
          <p:cNvSpPr/>
          <p:nvPr/>
        </p:nvSpPr>
        <p:spPr>
          <a:xfrm>
            <a:off x="4828100" y="1176925"/>
            <a:ext cx="3884400" cy="9378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 ref( “dbt_model” ) }}</a:t>
            </a:r>
            <a:br>
              <a:rPr lang="en" sz="1900">
                <a:solidFill>
                  <a:srgbClr val="FFFFFF"/>
                </a:solidFill>
                <a:latin typeface="Montserrat"/>
                <a:ea typeface="Montserrat"/>
                <a:cs typeface="Montserrat"/>
                <a:sym typeface="Montserrat"/>
              </a:rPr>
            </a:br>
            <a:r>
              <a:rPr b="1" lang="en" sz="1900">
                <a:solidFill>
                  <a:srgbClr val="FFFFFF"/>
                </a:solidFill>
                <a:latin typeface="Montserrat"/>
                <a:ea typeface="Montserrat"/>
                <a:cs typeface="Montserrat"/>
                <a:sym typeface="Montserrat"/>
              </a:rPr>
              <a:t>compiled</a:t>
            </a:r>
            <a:endParaRPr b="1" sz="1900">
              <a:solidFill>
                <a:srgbClr val="FFFFFF"/>
              </a:solidFill>
              <a:latin typeface="Montserrat"/>
              <a:ea typeface="Montserrat"/>
              <a:cs typeface="Montserrat"/>
              <a:sym typeface="Montserrat"/>
            </a:endParaRPr>
          </a:p>
        </p:txBody>
      </p:sp>
      <p:sp>
        <p:nvSpPr>
          <p:cNvPr id="328" name="Google Shape;328;p37"/>
          <p:cNvSpPr txBox="1"/>
          <p:nvPr/>
        </p:nvSpPr>
        <p:spPr>
          <a:xfrm>
            <a:off x="429325" y="2277425"/>
            <a:ext cx="388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create or replace </a:t>
            </a:r>
            <a:r>
              <a:rPr b="1" lang="en" sz="1200">
                <a:solidFill>
                  <a:srgbClr val="0000FF"/>
                </a:solidFill>
                <a:latin typeface="Montserrat"/>
                <a:ea typeface="Montserrat"/>
                <a:cs typeface="Montserrat"/>
                <a:sym typeface="Montserrat"/>
              </a:rPr>
              <a:t>table_A</a:t>
            </a:r>
            <a:r>
              <a:rPr lang="en" sz="1200">
                <a:solidFill>
                  <a:srgbClr val="0000FF"/>
                </a:solidFill>
                <a:latin typeface="Montserrat Medium"/>
                <a:ea typeface="Montserrat Medium"/>
                <a:cs typeface="Montserrat Medium"/>
                <a:sym typeface="Montserrat Medium"/>
              </a:rPr>
              <a:t> as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“my_schema.</a:t>
            </a:r>
            <a:r>
              <a:rPr b="1" lang="en" sz="1200">
                <a:latin typeface="Montserrat"/>
                <a:ea typeface="Montserrat"/>
                <a:cs typeface="Montserrat"/>
                <a:sym typeface="Montserrat"/>
              </a:rPr>
              <a:t>raw_table</a:t>
            </a: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p:txBody>
      </p:sp>
      <p:sp>
        <p:nvSpPr>
          <p:cNvPr id="329" name="Google Shape;329;p37"/>
          <p:cNvSpPr txBox="1"/>
          <p:nvPr/>
        </p:nvSpPr>
        <p:spPr>
          <a:xfrm>
            <a:off x="4828100" y="2277425"/>
            <a:ext cx="316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create or replace table </a:t>
            </a:r>
            <a:r>
              <a:rPr b="1" lang="en" sz="1200">
                <a:solidFill>
                  <a:srgbClr val="0000FF"/>
                </a:solidFill>
                <a:latin typeface="Montserrat"/>
                <a:ea typeface="Montserrat"/>
                <a:cs typeface="Montserrat"/>
                <a:sym typeface="Montserrat"/>
              </a:rPr>
              <a:t>table_B </a:t>
            </a:r>
            <a:r>
              <a:rPr lang="en" sz="1200">
                <a:solidFill>
                  <a:srgbClr val="0000FF"/>
                </a:solidFill>
                <a:latin typeface="Montserrat Medium"/>
                <a:ea typeface="Montserrat Medium"/>
                <a:cs typeface="Montserrat Medium"/>
                <a:sym typeface="Montserrat Medium"/>
              </a:rPr>
              <a:t>as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rgbClr val="0000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select</a:t>
            </a:r>
            <a:r>
              <a:rPr lang="en" sz="1200">
                <a:latin typeface="Montserrat Medium"/>
                <a:ea typeface="Montserrat Medium"/>
                <a:cs typeface="Montserrat Medium"/>
                <a:sym typeface="Montserrat Medium"/>
              </a:rPr>
              <a:t> </a:t>
            </a:r>
            <a:r>
              <a:rPr b="1" lang="en" sz="1200">
                <a:latin typeface="Montserrat"/>
                <a:ea typeface="Montserrat"/>
                <a:cs typeface="Montserrat"/>
                <a:sym typeface="Montserrat"/>
              </a:rPr>
              <a:t>*</a:t>
            </a:r>
            <a:r>
              <a:rPr lang="en" sz="1200">
                <a:latin typeface="Montserrat Medium"/>
                <a:ea typeface="Montserrat Medium"/>
                <a:cs typeface="Montserrat Medium"/>
                <a:sym typeface="Montserrat Medium"/>
              </a:rPr>
              <a:t> </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rgbClr val="0000FF"/>
                </a:solidFill>
                <a:latin typeface="Montserrat Medium"/>
                <a:ea typeface="Montserrat Medium"/>
                <a:cs typeface="Montserrat Medium"/>
                <a:sym typeface="Montserrat Medium"/>
              </a:rPr>
              <a:t>from</a:t>
            </a:r>
            <a:r>
              <a:rPr lang="en" sz="1200">
                <a:latin typeface="Montserrat Medium"/>
                <a:ea typeface="Montserrat Medium"/>
                <a:cs typeface="Montserrat Medium"/>
                <a:sym typeface="Montserrat Medium"/>
              </a:rPr>
              <a:t> “my_schema.</a:t>
            </a:r>
            <a:r>
              <a:rPr b="1" lang="en" sz="1200">
                <a:latin typeface="Montserrat"/>
                <a:ea typeface="Montserrat"/>
                <a:cs typeface="Montserrat"/>
                <a:sym typeface="Montserrat"/>
              </a:rPr>
              <a:t>table_A</a:t>
            </a: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a:p>
            <a:pPr indent="0" lvl="0" marL="0" rtl="0" algn="l">
              <a:spcBef>
                <a:spcPts val="0"/>
              </a:spcBef>
              <a:spcAft>
                <a:spcPts val="0"/>
              </a:spcAft>
              <a:buNone/>
            </a:pPr>
            <a:r>
              <a:rPr lang="en" sz="1200">
                <a:latin typeface="Montserrat Medium"/>
                <a:ea typeface="Montserrat Medium"/>
                <a:cs typeface="Montserrat Medium"/>
                <a:sym typeface="Montserrat Medium"/>
              </a:rPr>
              <a:t>)</a:t>
            </a:r>
            <a:endParaRPr sz="1200">
              <a:latin typeface="Montserrat Medium"/>
              <a:ea typeface="Montserrat Medium"/>
              <a:cs typeface="Montserrat Medium"/>
              <a:sym typeface="Montserrat Medium"/>
            </a:endParaRPr>
          </a:p>
        </p:txBody>
      </p:sp>
      <p:sp>
        <p:nvSpPr>
          <p:cNvPr id="330" name="Google Shape;330;p37"/>
          <p:cNvSpPr/>
          <p:nvPr/>
        </p:nvSpPr>
        <p:spPr>
          <a:xfrm>
            <a:off x="3756750" y="3655400"/>
            <a:ext cx="1630500" cy="817500"/>
          </a:xfrm>
          <a:prstGeom prst="roundRect">
            <a:avLst>
              <a:gd fmla="val 16667" name="adj"/>
            </a:avLst>
          </a:prstGeom>
          <a:solidFill>
            <a:srgbClr val="6D9EEB"/>
          </a:solidFill>
          <a:ln cap="flat" cmpd="sng" w="9525">
            <a:solidFill>
              <a:srgbClr val="3C78D8"/>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table_A</a:t>
            </a:r>
            <a:endParaRPr b="1" sz="1900">
              <a:solidFill>
                <a:srgbClr val="FFFFFF"/>
              </a:solidFill>
              <a:latin typeface="Montserrat"/>
              <a:ea typeface="Montserrat"/>
              <a:cs typeface="Montserrat"/>
              <a:sym typeface="Montserrat"/>
            </a:endParaRPr>
          </a:p>
        </p:txBody>
      </p:sp>
      <p:sp>
        <p:nvSpPr>
          <p:cNvPr id="331" name="Google Shape;331;p37"/>
          <p:cNvSpPr/>
          <p:nvPr/>
        </p:nvSpPr>
        <p:spPr>
          <a:xfrm>
            <a:off x="6241650" y="3655406"/>
            <a:ext cx="1630500" cy="817500"/>
          </a:xfrm>
          <a:prstGeom prst="roundRect">
            <a:avLst>
              <a:gd fmla="val 16667" name="adj"/>
            </a:avLst>
          </a:prstGeom>
          <a:solidFill>
            <a:srgbClr val="6D9EEB"/>
          </a:solidFill>
          <a:ln cap="flat" cmpd="sng" w="9525">
            <a:solidFill>
              <a:srgbClr val="3C78D8"/>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table_B</a:t>
            </a:r>
            <a:endParaRPr b="1" sz="1900">
              <a:solidFill>
                <a:srgbClr val="FFFFFF"/>
              </a:solidFill>
              <a:latin typeface="Montserrat"/>
              <a:ea typeface="Montserrat"/>
              <a:cs typeface="Montserrat"/>
              <a:sym typeface="Montserrat"/>
            </a:endParaRPr>
          </a:p>
        </p:txBody>
      </p:sp>
      <p:cxnSp>
        <p:nvCxnSpPr>
          <p:cNvPr id="332" name="Google Shape;332;p37"/>
          <p:cNvCxnSpPr>
            <a:stCxn id="330" idx="3"/>
            <a:endCxn id="331" idx="1"/>
          </p:cNvCxnSpPr>
          <p:nvPr/>
        </p:nvCxnSpPr>
        <p:spPr>
          <a:xfrm>
            <a:off x="5387250" y="4064150"/>
            <a:ext cx="854400" cy="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333" name="Google Shape;333;p37"/>
          <p:cNvSpPr/>
          <p:nvPr/>
        </p:nvSpPr>
        <p:spPr>
          <a:xfrm>
            <a:off x="1271850" y="3655400"/>
            <a:ext cx="1630500" cy="817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900">
                <a:solidFill>
                  <a:srgbClr val="FFFFFF"/>
                </a:solidFill>
                <a:latin typeface="Montserrat"/>
                <a:ea typeface="Montserrat"/>
                <a:cs typeface="Montserrat"/>
                <a:sym typeface="Montserrat"/>
              </a:rPr>
              <a:t>raw_table</a:t>
            </a:r>
            <a:endParaRPr b="1" sz="1900">
              <a:solidFill>
                <a:srgbClr val="FFFFFF"/>
              </a:solidFill>
              <a:latin typeface="Montserrat"/>
              <a:ea typeface="Montserrat"/>
              <a:cs typeface="Montserrat"/>
              <a:sym typeface="Montserrat"/>
            </a:endParaRPr>
          </a:p>
        </p:txBody>
      </p:sp>
      <p:cxnSp>
        <p:nvCxnSpPr>
          <p:cNvPr id="334" name="Google Shape;334;p37"/>
          <p:cNvCxnSpPr>
            <a:stCxn id="333" idx="3"/>
            <a:endCxn id="330" idx="1"/>
          </p:cNvCxnSpPr>
          <p:nvPr/>
        </p:nvCxnSpPr>
        <p:spPr>
          <a:xfrm>
            <a:off x="2902350" y="4064150"/>
            <a:ext cx="854400" cy="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37"/>
          <p:cNvCxnSpPr>
            <a:endCxn id="333" idx="0"/>
          </p:cNvCxnSpPr>
          <p:nvPr/>
        </p:nvCxnSpPr>
        <p:spPr>
          <a:xfrm flipH="1">
            <a:off x="2087100" y="3177200"/>
            <a:ext cx="170700" cy="478200"/>
          </a:xfrm>
          <a:prstGeom prst="straightConnector1">
            <a:avLst/>
          </a:prstGeom>
          <a:noFill/>
          <a:ln cap="flat" cmpd="sng" w="9525">
            <a:solidFill>
              <a:schemeClr val="dk2"/>
            </a:solidFill>
            <a:prstDash val="dash"/>
            <a:round/>
            <a:headEnd len="med" w="med" type="none"/>
            <a:tailEnd len="med" w="med" type="triangle"/>
          </a:ln>
        </p:spPr>
      </p:cxnSp>
      <p:cxnSp>
        <p:nvCxnSpPr>
          <p:cNvPr id="336" name="Google Shape;336;p37"/>
          <p:cNvCxnSpPr/>
          <p:nvPr/>
        </p:nvCxnSpPr>
        <p:spPr>
          <a:xfrm>
            <a:off x="7064825" y="2534375"/>
            <a:ext cx="144300" cy="1120800"/>
          </a:xfrm>
          <a:prstGeom prst="straightConnector1">
            <a:avLst/>
          </a:prstGeom>
          <a:noFill/>
          <a:ln cap="flat" cmpd="sng" w="9525">
            <a:solidFill>
              <a:schemeClr val="dk2"/>
            </a:solidFill>
            <a:prstDash val="dash"/>
            <a:round/>
            <a:headEnd len="med" w="med" type="none"/>
            <a:tailEnd len="med" w="med" type="triangle"/>
          </a:ln>
        </p:spPr>
      </p:cxnSp>
      <p:sp>
        <p:nvSpPr>
          <p:cNvPr id="337" name="Google Shape;337;p37"/>
          <p:cNvSpPr txBox="1"/>
          <p:nvPr/>
        </p:nvSpPr>
        <p:spPr>
          <a:xfrm>
            <a:off x="4022550" y="4528838"/>
            <a:ext cx="10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Lineage</a:t>
            </a:r>
            <a:endParaRPr>
              <a:latin typeface="Montserrat Medium"/>
              <a:ea typeface="Montserrat Medium"/>
              <a:cs typeface="Montserrat Medium"/>
              <a:sym typeface="Montserrat Medium"/>
            </a:endParaRPr>
          </a:p>
        </p:txBody>
      </p:sp>
      <p:cxnSp>
        <p:nvCxnSpPr>
          <p:cNvPr id="338" name="Google Shape;338;p37"/>
          <p:cNvCxnSpPr>
            <a:endCxn id="330" idx="0"/>
          </p:cNvCxnSpPr>
          <p:nvPr/>
        </p:nvCxnSpPr>
        <p:spPr>
          <a:xfrm>
            <a:off x="2848500" y="2482100"/>
            <a:ext cx="1723500" cy="1173300"/>
          </a:xfrm>
          <a:prstGeom prst="curvedConnector2">
            <a:avLst/>
          </a:prstGeom>
          <a:noFill/>
          <a:ln cap="flat" cmpd="sng" w="9525">
            <a:solidFill>
              <a:schemeClr val="dk2"/>
            </a:solidFill>
            <a:prstDash val="dash"/>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180000" y="180000"/>
            <a:ext cx="74331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Core concepts of dbt</a:t>
            </a:r>
            <a:endParaRPr sz="2400"/>
          </a:p>
          <a:p>
            <a:pPr indent="0" lvl="0" marL="0" rtl="0" algn="l">
              <a:spcBef>
                <a:spcPts val="0"/>
              </a:spcBef>
              <a:spcAft>
                <a:spcPts val="0"/>
              </a:spcAft>
              <a:buClr>
                <a:schemeClr val="dk1"/>
              </a:buClr>
              <a:buSzPts val="1100"/>
              <a:buFont typeface="Arial"/>
              <a:buNone/>
            </a:pPr>
            <a:r>
              <a:rPr b="0" lang="en">
                <a:latin typeface="Montserrat"/>
                <a:ea typeface="Montserrat"/>
                <a:cs typeface="Montserrat"/>
                <a:sym typeface="Montserrat"/>
              </a:rPr>
              <a:t>Connection to DWH, different environments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000"/>
              <a:buNone/>
            </a:pPr>
            <a:r>
              <a:t/>
            </a:r>
            <a:endParaRPr/>
          </a:p>
        </p:txBody>
      </p:sp>
      <p:sp>
        <p:nvSpPr>
          <p:cNvPr id="344" name="Google Shape;344;p38"/>
          <p:cNvSpPr/>
          <p:nvPr/>
        </p:nvSpPr>
        <p:spPr>
          <a:xfrm>
            <a:off x="429325" y="1176925"/>
            <a:ext cx="2852700" cy="937800"/>
          </a:xfrm>
          <a:prstGeom prst="roundRect">
            <a:avLst>
              <a:gd fmla="val 16667" name="adj"/>
            </a:avLst>
          </a:prstGeom>
          <a:solidFill>
            <a:srgbClr val="3D85C6"/>
          </a:solidFill>
          <a:ln cap="flat" cmpd="sng" w="9525">
            <a:solidFill>
              <a:srgbClr val="0B5394"/>
            </a:solidFill>
            <a:prstDash val="solid"/>
            <a:round/>
            <a:headEnd len="sm" w="sm" type="none"/>
            <a:tailEnd len="sm" w="sm" type="none"/>
          </a:ln>
          <a:effectLst>
            <a:outerShdw blurRad="5715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900">
                <a:solidFill>
                  <a:srgbClr val="FFFFFF"/>
                </a:solidFill>
                <a:latin typeface="Montserrat"/>
                <a:ea typeface="Montserrat"/>
                <a:cs typeface="Montserrat"/>
                <a:sym typeface="Montserrat"/>
              </a:rPr>
              <a:t>~/.db</a:t>
            </a:r>
            <a:r>
              <a:rPr lang="en" sz="1900">
                <a:solidFill>
                  <a:srgbClr val="FFFFFF"/>
                </a:solidFill>
                <a:latin typeface="Montserrat"/>
                <a:ea typeface="Montserrat"/>
                <a:cs typeface="Montserrat"/>
                <a:sym typeface="Montserrat"/>
              </a:rPr>
              <a:t>t</a:t>
            </a:r>
            <a:r>
              <a:rPr lang="en" sz="1900">
                <a:solidFill>
                  <a:srgbClr val="FFFFFF"/>
                </a:solidFill>
                <a:latin typeface="Montserrat"/>
                <a:ea typeface="Montserrat"/>
                <a:cs typeface="Montserrat"/>
                <a:sym typeface="Montserrat"/>
              </a:rPr>
              <a:t>/profiles.yml</a:t>
            </a:r>
            <a:endParaRPr b="1" sz="1900">
              <a:solidFill>
                <a:srgbClr val="FFFFFF"/>
              </a:solidFill>
              <a:latin typeface="Montserrat"/>
              <a:ea typeface="Montserrat"/>
              <a:cs typeface="Montserrat"/>
              <a:sym typeface="Montserrat"/>
            </a:endParaRPr>
          </a:p>
        </p:txBody>
      </p:sp>
      <p:pic>
        <p:nvPicPr>
          <p:cNvPr id="345" name="Google Shape;345;p38"/>
          <p:cNvPicPr preferRelativeResize="0"/>
          <p:nvPr/>
        </p:nvPicPr>
        <p:blipFill>
          <a:blip r:embed="rId3">
            <a:alphaModFix amt="35000"/>
          </a:blip>
          <a:stretch>
            <a:fillRect/>
          </a:stretch>
        </p:blipFill>
        <p:spPr>
          <a:xfrm>
            <a:off x="4531588" y="1176925"/>
            <a:ext cx="3906068" cy="2183069"/>
          </a:xfrm>
          <a:prstGeom prst="rect">
            <a:avLst/>
          </a:prstGeom>
          <a:noFill/>
          <a:ln>
            <a:noFill/>
          </a:ln>
        </p:spPr>
      </p:pic>
      <p:pic>
        <p:nvPicPr>
          <p:cNvPr id="346" name="Google Shape;346;p38"/>
          <p:cNvPicPr preferRelativeResize="0"/>
          <p:nvPr/>
        </p:nvPicPr>
        <p:blipFill rotWithShape="1">
          <a:blip r:embed="rId3">
            <a:alphaModFix/>
          </a:blip>
          <a:srcRect b="50001" l="32911" r="42277" t="24856"/>
          <a:stretch/>
        </p:blipFill>
        <p:spPr>
          <a:xfrm>
            <a:off x="5817242" y="1719588"/>
            <a:ext cx="969139" cy="548882"/>
          </a:xfrm>
          <a:prstGeom prst="rect">
            <a:avLst/>
          </a:prstGeom>
          <a:noFill/>
          <a:ln cap="flat" cmpd="sng" w="9525">
            <a:solidFill>
              <a:srgbClr val="666666"/>
            </a:solidFill>
            <a:prstDash val="solid"/>
            <a:round/>
            <a:headEnd len="sm" w="sm" type="none"/>
            <a:tailEnd len="sm" w="sm" type="none"/>
          </a:ln>
        </p:spPr>
      </p:pic>
      <p:pic>
        <p:nvPicPr>
          <p:cNvPr id="347" name="Google Shape;347;p38"/>
          <p:cNvPicPr preferRelativeResize="0"/>
          <p:nvPr/>
        </p:nvPicPr>
        <p:blipFill rotWithShape="1">
          <a:blip r:embed="rId3">
            <a:alphaModFix/>
          </a:blip>
          <a:srcRect b="30628" l="49008" r="26181" t="52934"/>
          <a:stretch/>
        </p:blipFill>
        <p:spPr>
          <a:xfrm>
            <a:off x="6446025" y="2332525"/>
            <a:ext cx="969149" cy="358851"/>
          </a:xfrm>
          <a:prstGeom prst="rect">
            <a:avLst/>
          </a:prstGeom>
          <a:noFill/>
          <a:ln cap="flat" cmpd="sng" w="9525">
            <a:solidFill>
              <a:srgbClr val="666666"/>
            </a:solidFill>
            <a:prstDash val="solid"/>
            <a:round/>
            <a:headEnd len="sm" w="sm" type="none"/>
            <a:tailEnd len="sm" w="sm" type="none"/>
          </a:ln>
        </p:spPr>
      </p:pic>
      <p:pic>
        <p:nvPicPr>
          <p:cNvPr id="348" name="Google Shape;348;p38"/>
          <p:cNvPicPr preferRelativeResize="0"/>
          <p:nvPr/>
        </p:nvPicPr>
        <p:blipFill rotWithShape="1">
          <a:blip r:embed="rId4">
            <a:alphaModFix/>
          </a:blip>
          <a:srcRect b="0" l="0" r="42581" t="13119"/>
          <a:stretch/>
        </p:blipFill>
        <p:spPr>
          <a:xfrm>
            <a:off x="112725" y="2183000"/>
            <a:ext cx="4603478" cy="2869102"/>
          </a:xfrm>
          <a:prstGeom prst="rect">
            <a:avLst/>
          </a:prstGeom>
          <a:noFill/>
          <a:ln>
            <a:noFill/>
          </a:ln>
        </p:spPr>
      </p:pic>
      <p:cxnSp>
        <p:nvCxnSpPr>
          <p:cNvPr id="349" name="Google Shape;349;p38"/>
          <p:cNvCxnSpPr/>
          <p:nvPr/>
        </p:nvCxnSpPr>
        <p:spPr>
          <a:xfrm flipH="1" rot="10800000">
            <a:off x="1277390" y="2493106"/>
            <a:ext cx="1695300" cy="138900"/>
          </a:xfrm>
          <a:prstGeom prst="straightConnector1">
            <a:avLst/>
          </a:prstGeom>
          <a:noFill/>
          <a:ln cap="flat" cmpd="sng" w="9525">
            <a:solidFill>
              <a:schemeClr val="lt1"/>
            </a:solidFill>
            <a:prstDash val="solid"/>
            <a:round/>
            <a:headEnd len="med" w="med" type="none"/>
            <a:tailEnd len="med" w="med" type="triangle"/>
          </a:ln>
        </p:spPr>
      </p:cxnSp>
      <p:cxnSp>
        <p:nvCxnSpPr>
          <p:cNvPr id="350" name="Google Shape;350;p38"/>
          <p:cNvCxnSpPr/>
          <p:nvPr/>
        </p:nvCxnSpPr>
        <p:spPr>
          <a:xfrm flipH="1" rot="10800000">
            <a:off x="1443506" y="2705418"/>
            <a:ext cx="1497000" cy="93000"/>
          </a:xfrm>
          <a:prstGeom prst="straightConnector1">
            <a:avLst/>
          </a:prstGeom>
          <a:noFill/>
          <a:ln cap="flat" cmpd="sng" w="9525">
            <a:solidFill>
              <a:schemeClr val="lt1"/>
            </a:solidFill>
            <a:prstDash val="solid"/>
            <a:round/>
            <a:headEnd len="med" w="med" type="none"/>
            <a:tailEnd len="med" w="med" type="triangle"/>
          </a:ln>
        </p:spPr>
      </p:cxnSp>
      <p:cxnSp>
        <p:nvCxnSpPr>
          <p:cNvPr id="351" name="Google Shape;351;p38"/>
          <p:cNvCxnSpPr/>
          <p:nvPr/>
        </p:nvCxnSpPr>
        <p:spPr>
          <a:xfrm flipH="1" rot="10800000">
            <a:off x="1049226" y="2933469"/>
            <a:ext cx="1923600" cy="237300"/>
          </a:xfrm>
          <a:prstGeom prst="straightConnector1">
            <a:avLst/>
          </a:prstGeom>
          <a:noFill/>
          <a:ln cap="flat" cmpd="sng" w="9525">
            <a:solidFill>
              <a:schemeClr val="lt1"/>
            </a:solidFill>
            <a:prstDash val="solid"/>
            <a:round/>
            <a:headEnd len="med" w="med" type="none"/>
            <a:tailEnd len="med" w="med" type="triangle"/>
          </a:ln>
        </p:spPr>
      </p:cxnSp>
      <p:cxnSp>
        <p:nvCxnSpPr>
          <p:cNvPr id="352" name="Google Shape;352;p38"/>
          <p:cNvCxnSpPr/>
          <p:nvPr/>
        </p:nvCxnSpPr>
        <p:spPr>
          <a:xfrm flipH="1" rot="10800000">
            <a:off x="1961883" y="3171204"/>
            <a:ext cx="978000" cy="171000"/>
          </a:xfrm>
          <a:prstGeom prst="straightConnector1">
            <a:avLst/>
          </a:prstGeom>
          <a:noFill/>
          <a:ln cap="flat" cmpd="sng" w="9525">
            <a:solidFill>
              <a:schemeClr val="lt1"/>
            </a:solidFill>
            <a:prstDash val="solid"/>
            <a:round/>
            <a:headEnd len="med" w="med" type="none"/>
            <a:tailEnd len="med" w="med" type="triangle"/>
          </a:ln>
        </p:spPr>
      </p:cxnSp>
      <p:cxnSp>
        <p:nvCxnSpPr>
          <p:cNvPr id="353" name="Google Shape;353;p38"/>
          <p:cNvCxnSpPr/>
          <p:nvPr/>
        </p:nvCxnSpPr>
        <p:spPr>
          <a:xfrm flipH="1" rot="10800000">
            <a:off x="2035240" y="3383563"/>
            <a:ext cx="880200" cy="146400"/>
          </a:xfrm>
          <a:prstGeom prst="straightConnector1">
            <a:avLst/>
          </a:prstGeom>
          <a:noFill/>
          <a:ln cap="flat" cmpd="sng" w="9525">
            <a:solidFill>
              <a:schemeClr val="lt1"/>
            </a:solidFill>
            <a:prstDash val="solid"/>
            <a:round/>
            <a:headEnd len="med" w="med" type="none"/>
            <a:tailEnd len="med" w="med" type="triangle"/>
          </a:ln>
        </p:spPr>
      </p:cxnSp>
      <p:sp>
        <p:nvSpPr>
          <p:cNvPr id="354" name="Google Shape;354;p38"/>
          <p:cNvSpPr txBox="1"/>
          <p:nvPr/>
        </p:nvSpPr>
        <p:spPr>
          <a:xfrm>
            <a:off x="2947900" y="2327945"/>
            <a:ext cx="1844100" cy="262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Project name</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Environment</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Config (dev, local, prod…)</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DWH type</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Address</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Credentials</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DB name</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Default working schema</a:t>
            </a:r>
            <a:endParaRPr sz="1000">
              <a:solidFill>
                <a:schemeClr val="lt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000">
                <a:solidFill>
                  <a:schemeClr val="lt1"/>
                </a:solidFill>
                <a:latin typeface="Montserrat Medium"/>
                <a:ea typeface="Montserrat Medium"/>
                <a:cs typeface="Montserrat Medium"/>
                <a:sym typeface="Montserrat Medium"/>
              </a:rPr>
              <a:t>Number of threads</a:t>
            </a:r>
            <a:endParaRPr sz="1000">
              <a:solidFill>
                <a:schemeClr val="lt1"/>
              </a:solidFill>
              <a:latin typeface="Montserrat Medium"/>
              <a:ea typeface="Montserrat Medium"/>
              <a:cs typeface="Montserrat Medium"/>
              <a:sym typeface="Montserrat Medium"/>
            </a:endParaRPr>
          </a:p>
        </p:txBody>
      </p:sp>
      <p:cxnSp>
        <p:nvCxnSpPr>
          <p:cNvPr id="355" name="Google Shape;355;p38"/>
          <p:cNvCxnSpPr>
            <a:endCxn id="354" idx="1"/>
          </p:cNvCxnSpPr>
          <p:nvPr/>
        </p:nvCxnSpPr>
        <p:spPr>
          <a:xfrm flipH="1" rot="10800000">
            <a:off x="1814200" y="3638795"/>
            <a:ext cx="1133700" cy="192000"/>
          </a:xfrm>
          <a:prstGeom prst="straightConnector1">
            <a:avLst/>
          </a:prstGeom>
          <a:noFill/>
          <a:ln cap="flat" cmpd="sng" w="9525">
            <a:solidFill>
              <a:schemeClr val="lt1"/>
            </a:solidFill>
            <a:prstDash val="solid"/>
            <a:round/>
            <a:headEnd len="med" w="med" type="none"/>
            <a:tailEnd len="med" w="med" type="triangle"/>
          </a:ln>
        </p:spPr>
      </p:cxnSp>
      <p:cxnSp>
        <p:nvCxnSpPr>
          <p:cNvPr id="356" name="Google Shape;356;p38"/>
          <p:cNvCxnSpPr/>
          <p:nvPr/>
        </p:nvCxnSpPr>
        <p:spPr>
          <a:xfrm flipH="1" rot="10800000">
            <a:off x="2287848" y="4134288"/>
            <a:ext cx="665100" cy="105900"/>
          </a:xfrm>
          <a:prstGeom prst="straightConnector1">
            <a:avLst/>
          </a:prstGeom>
          <a:noFill/>
          <a:ln cap="flat" cmpd="sng" w="9525">
            <a:solidFill>
              <a:schemeClr val="lt1"/>
            </a:solidFill>
            <a:prstDash val="solid"/>
            <a:round/>
            <a:headEnd len="med" w="med" type="none"/>
            <a:tailEnd len="med" w="med" type="triangle"/>
          </a:ln>
        </p:spPr>
      </p:cxnSp>
      <p:cxnSp>
        <p:nvCxnSpPr>
          <p:cNvPr id="357" name="Google Shape;357;p38"/>
          <p:cNvCxnSpPr/>
          <p:nvPr/>
        </p:nvCxnSpPr>
        <p:spPr>
          <a:xfrm flipH="1" rot="10800000">
            <a:off x="2190047" y="4336085"/>
            <a:ext cx="807900" cy="83700"/>
          </a:xfrm>
          <a:prstGeom prst="straightConnector1">
            <a:avLst/>
          </a:prstGeom>
          <a:noFill/>
          <a:ln cap="flat" cmpd="sng" w="9525">
            <a:solidFill>
              <a:schemeClr val="lt1"/>
            </a:solidFill>
            <a:prstDash val="solid"/>
            <a:round/>
            <a:headEnd len="med" w="med" type="none"/>
            <a:tailEnd len="med" w="med" type="triangle"/>
          </a:ln>
        </p:spPr>
      </p:cxnSp>
      <p:cxnSp>
        <p:nvCxnSpPr>
          <p:cNvPr id="358" name="Google Shape;358;p38"/>
          <p:cNvCxnSpPr/>
          <p:nvPr/>
        </p:nvCxnSpPr>
        <p:spPr>
          <a:xfrm flipH="1" rot="10800000">
            <a:off x="1671671" y="4552989"/>
            <a:ext cx="1266300" cy="72900"/>
          </a:xfrm>
          <a:prstGeom prst="straightConnector1">
            <a:avLst/>
          </a:prstGeom>
          <a:noFill/>
          <a:ln cap="flat" cmpd="sng" w="9525">
            <a:solidFill>
              <a:schemeClr val="lt1"/>
            </a:solidFill>
            <a:prstDash val="solid"/>
            <a:round/>
            <a:headEnd len="med" w="med" type="none"/>
            <a:tailEnd len="med" w="med" type="triangle"/>
          </a:ln>
        </p:spPr>
      </p:cxnSp>
      <p:sp>
        <p:nvSpPr>
          <p:cNvPr id="359" name="Google Shape;359;p38"/>
          <p:cNvSpPr txBox="1"/>
          <p:nvPr/>
        </p:nvSpPr>
        <p:spPr>
          <a:xfrm>
            <a:off x="4964075" y="3342200"/>
            <a:ext cx="4134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Medium"/>
                <a:ea typeface="Montserrat Medium"/>
                <a:cs typeface="Montserrat Medium"/>
                <a:sym typeface="Montserrat Medium"/>
              </a:rPr>
              <a:t>In Modern Data Platform:</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a:t>
            </a:r>
            <a:r>
              <a:rPr lang="en" sz="1200">
                <a:latin typeface="Montserrat Medium"/>
                <a:ea typeface="Montserrat Medium"/>
                <a:cs typeface="Montserrat Medium"/>
                <a:sym typeface="Montserrat Medium"/>
              </a:rPr>
              <a:t>bt instance is installed and configured</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config is stored as a part of DP framework</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DWH access is granted through user’s notebook</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However! User should be aware what database name or GCP project-id his dbt project will use </a:t>
            </a:r>
            <a:endParaRPr sz="1200">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nvSpPr>
        <p:spPr>
          <a:xfrm>
            <a:off x="994300" y="977275"/>
            <a:ext cx="7438500" cy="377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solidFill>
                  <a:schemeClr val="dk1"/>
                </a:solidFill>
                <a:latin typeface="Montserrat Medium"/>
                <a:ea typeface="Montserrat Medium"/>
                <a:cs typeface="Montserrat Medium"/>
                <a:sym typeface="Montserrat Medium"/>
              </a:rPr>
              <a:t>Hands-on:</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40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Create your workspace</a:t>
            </a:r>
            <a:endParaRPr sz="2200">
              <a:solidFill>
                <a:schemeClr val="dk1"/>
              </a:solidFill>
              <a:latin typeface="Montserrat Medium"/>
              <a:ea typeface="Montserrat Medium"/>
              <a:cs typeface="Montserrat Medium"/>
              <a:sym typeface="Montserrat Medium"/>
            </a:endParaRPr>
          </a:p>
          <a:p>
            <a:pPr indent="-368300" lvl="1" marL="9144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Your workbench (JupyterLab based) </a:t>
            </a:r>
            <a:endParaRPr sz="2200">
              <a:solidFill>
                <a:schemeClr val="dk1"/>
              </a:solidFill>
              <a:latin typeface="Montserrat Medium"/>
              <a:ea typeface="Montserrat Medium"/>
              <a:cs typeface="Montserrat Medium"/>
              <a:sym typeface="Montserrat Medium"/>
            </a:endParaRPr>
          </a:p>
          <a:p>
            <a:pPr indent="-368300" lvl="1" marL="9144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GitLab project</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Create and initialize dbt data transformation project</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Inspect data in BigQuery</a:t>
            </a:r>
            <a:endParaRPr sz="2200">
              <a:solidFill>
                <a:schemeClr val="dk1"/>
              </a:solidFill>
              <a:latin typeface="Montserrat Medium"/>
              <a:ea typeface="Montserrat Medium"/>
              <a:cs typeface="Montserrat Medium"/>
              <a:sym typeface="Montserrat Medium"/>
            </a:endParaRPr>
          </a:p>
          <a:p>
            <a:pPr indent="0" lvl="0" marL="0" rtl="0" algn="l">
              <a:lnSpc>
                <a:spcPct val="100000"/>
              </a:lnSpc>
              <a:spcBef>
                <a:spcPts val="400"/>
              </a:spcBef>
              <a:spcAft>
                <a:spcPts val="0"/>
              </a:spcAft>
              <a:buNone/>
            </a:pPr>
            <a:r>
              <a:t/>
            </a:r>
            <a:endParaRPr sz="2200">
              <a:solidFill>
                <a:schemeClr val="dk1"/>
              </a:solidFill>
              <a:latin typeface="Montserrat Medium"/>
              <a:ea typeface="Montserrat Medium"/>
              <a:cs typeface="Montserrat Medium"/>
              <a:sym typeface="Montserrat Medium"/>
            </a:endParaRPr>
          </a:p>
          <a:p>
            <a:pPr indent="0" lvl="0" marL="0" rtl="0" algn="r">
              <a:lnSpc>
                <a:spcPct val="100000"/>
              </a:lnSpc>
              <a:spcBef>
                <a:spcPts val="400"/>
              </a:spcBef>
              <a:spcAft>
                <a:spcPts val="0"/>
              </a:spcAft>
              <a:buNone/>
            </a:pPr>
            <a:r>
              <a:t/>
            </a:r>
            <a:endParaRPr sz="2200">
              <a:solidFill>
                <a:schemeClr val="dk1"/>
              </a:solidFill>
              <a:latin typeface="Montserrat Medium"/>
              <a:ea typeface="Montserrat Medium"/>
              <a:cs typeface="Montserrat Medium"/>
              <a:sym typeface="Montserrat Medium"/>
            </a:endParaRPr>
          </a:p>
          <a:p>
            <a:pPr indent="0" lvl="0" marL="0" rtl="0" algn="r">
              <a:lnSpc>
                <a:spcPct val="100000"/>
              </a:lnSpc>
              <a:spcBef>
                <a:spcPts val="400"/>
              </a:spcBef>
              <a:spcAft>
                <a:spcPts val="400"/>
              </a:spcAft>
              <a:buNone/>
            </a:pPr>
            <a:r>
              <a:rPr lang="en" sz="2200">
                <a:solidFill>
                  <a:schemeClr val="dk1"/>
                </a:solidFill>
                <a:latin typeface="Montserrat Medium"/>
                <a:ea typeface="Montserrat Medium"/>
                <a:cs typeface="Montserrat Medium"/>
                <a:sym typeface="Montserrat Medium"/>
              </a:rPr>
              <a:t>… coffee break</a:t>
            </a:r>
            <a:endParaRPr sz="2200">
              <a:solidFill>
                <a:schemeClr val="dk1"/>
              </a:solidFill>
              <a:latin typeface="Montserrat Medium"/>
              <a:ea typeface="Montserrat Medium"/>
              <a:cs typeface="Montserrat Medium"/>
              <a:sym typeface="Montserrat Medium"/>
            </a:endParaRPr>
          </a:p>
        </p:txBody>
      </p:sp>
      <p:sp>
        <p:nvSpPr>
          <p:cNvPr id="365" name="Google Shape;365;p39"/>
          <p:cNvSpPr txBox="1"/>
          <p:nvPr>
            <p:ph type="title"/>
          </p:nvPr>
        </p:nvSpPr>
        <p:spPr>
          <a:xfrm>
            <a:off x="180000" y="180000"/>
            <a:ext cx="36828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Core concepts of dbt</a:t>
            </a:r>
            <a:endParaRPr sz="2400"/>
          </a:p>
          <a:p>
            <a:pPr indent="0" lvl="0" marL="0" rtl="0" algn="l">
              <a:lnSpc>
                <a:spcPct val="100000"/>
              </a:lnSpc>
              <a:spcBef>
                <a:spcPts val="0"/>
              </a:spcBef>
              <a:spcAft>
                <a:spcPts val="0"/>
              </a:spcAft>
              <a:buSzPts val="2000"/>
              <a:buNone/>
            </a:pPr>
            <a:r>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 type="subTitle"/>
          </p:nvPr>
        </p:nvSpPr>
        <p:spPr>
          <a:xfrm>
            <a:off x="685800" y="7031053"/>
            <a:ext cx="7772400" cy="78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t/>
            </a:r>
            <a:endParaRPr/>
          </a:p>
        </p:txBody>
      </p:sp>
      <p:sp>
        <p:nvSpPr>
          <p:cNvPr id="120" name="Google Shape;120;p22"/>
          <p:cNvSpPr txBox="1"/>
          <p:nvPr>
            <p:ph type="ctrTitle"/>
          </p:nvPr>
        </p:nvSpPr>
        <p:spPr>
          <a:xfrm>
            <a:off x="434100" y="3045125"/>
            <a:ext cx="2114100" cy="186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sz="2700">
                <a:solidFill>
                  <a:srgbClr val="1FDC6B"/>
                </a:solidFill>
              </a:rPr>
              <a:t>Readiness</a:t>
            </a:r>
            <a:endParaRPr sz="2700">
              <a:solidFill>
                <a:srgbClr val="1FDC6B"/>
              </a:solidFill>
            </a:endParaRPr>
          </a:p>
          <a:p>
            <a:pPr indent="0" lvl="0" marL="0" rtl="0" algn="l">
              <a:lnSpc>
                <a:spcPct val="100000"/>
              </a:lnSpc>
              <a:spcBef>
                <a:spcPts val="0"/>
              </a:spcBef>
              <a:spcAft>
                <a:spcPts val="0"/>
              </a:spcAft>
              <a:buSzPts val="3200"/>
              <a:buNone/>
            </a:pPr>
            <a:r>
              <a:rPr lang="en" sz="2700">
                <a:solidFill>
                  <a:srgbClr val="1FDC6B"/>
                </a:solidFill>
              </a:rPr>
              <a:t>c</a:t>
            </a:r>
            <a:r>
              <a:rPr lang="en" sz="2700">
                <a:solidFill>
                  <a:srgbClr val="1FDC6B"/>
                </a:solidFill>
              </a:rPr>
              <a:t>heck</a:t>
            </a:r>
            <a:endParaRPr b="0" sz="1700">
              <a:solidFill>
                <a:schemeClr val="dk1"/>
              </a:solidFill>
            </a:endParaRPr>
          </a:p>
          <a:p>
            <a:pPr indent="0" lvl="0" marL="0" rtl="0" algn="l">
              <a:lnSpc>
                <a:spcPct val="100000"/>
              </a:lnSpc>
              <a:spcBef>
                <a:spcPts val="0"/>
              </a:spcBef>
              <a:spcAft>
                <a:spcPts val="0"/>
              </a:spcAft>
              <a:buSzPts val="3200"/>
              <a:buNone/>
            </a:pPr>
            <a:r>
              <a:t/>
            </a:r>
            <a:endParaRPr>
              <a:solidFill>
                <a:schemeClr val="lt1"/>
              </a:solidFill>
            </a:endParaRPr>
          </a:p>
        </p:txBody>
      </p:sp>
      <p:sp>
        <p:nvSpPr>
          <p:cNvPr id="121" name="Google Shape;121;p22"/>
          <p:cNvSpPr/>
          <p:nvPr/>
        </p:nvSpPr>
        <p:spPr>
          <a:xfrm>
            <a:off x="293850" y="1144500"/>
            <a:ext cx="1612500" cy="863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highlight>
                <a:schemeClr val="lt1"/>
              </a:highlight>
              <a:latin typeface="Arial"/>
              <a:ea typeface="Arial"/>
              <a:cs typeface="Arial"/>
              <a:sym typeface="Arial"/>
            </a:endParaRPr>
          </a:p>
        </p:txBody>
      </p:sp>
      <p:sp>
        <p:nvSpPr>
          <p:cNvPr id="122" name="Google Shape;122;p22"/>
          <p:cNvSpPr/>
          <p:nvPr/>
        </p:nvSpPr>
        <p:spPr>
          <a:xfrm>
            <a:off x="2682750" y="1144500"/>
            <a:ext cx="5504700" cy="3433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500">
                <a:solidFill>
                  <a:srgbClr val="062C3F"/>
                </a:solidFill>
                <a:latin typeface="Montserrat"/>
                <a:ea typeface="Montserrat"/>
                <a:cs typeface="Montserrat"/>
                <a:sym typeface="Montserrat"/>
              </a:rPr>
              <a:t>Checklist</a:t>
            </a:r>
            <a:r>
              <a:rPr b="1" lang="en" sz="1500">
                <a:solidFill>
                  <a:srgbClr val="062C3F"/>
                </a:solidFill>
                <a:latin typeface="Montserrat"/>
                <a:ea typeface="Montserrat"/>
                <a:cs typeface="Montserrat"/>
                <a:sym typeface="Montserrat"/>
              </a:rPr>
              <a:t>:</a:t>
            </a:r>
            <a:endParaRPr b="1"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Chrome browser (recommended)</a:t>
            </a:r>
            <a:endParaRPr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GitLab license for https://gitlab-frontend.home.net.pl/</a:t>
            </a:r>
            <a:endParaRPr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Access to </a:t>
            </a:r>
            <a:r>
              <a:rPr b="1" lang="en" sz="1500">
                <a:solidFill>
                  <a:srgbClr val="062C3F"/>
                </a:solidFill>
                <a:latin typeface="Montserrat"/>
                <a:ea typeface="Montserrat"/>
                <a:cs typeface="Montserrat"/>
                <a:sym typeface="Montserrat"/>
              </a:rPr>
              <a:t>ext-prj-getindev</a:t>
            </a:r>
            <a:r>
              <a:rPr lang="en" sz="1500">
                <a:solidFill>
                  <a:srgbClr val="062C3F"/>
                </a:solidFill>
                <a:latin typeface="Montserrat"/>
                <a:ea typeface="Montserrat"/>
                <a:cs typeface="Montserrat"/>
                <a:sym typeface="Montserrat"/>
              </a:rPr>
              <a:t> GCP project and </a:t>
            </a:r>
            <a:r>
              <a:rPr b="1" lang="en" sz="1500">
                <a:solidFill>
                  <a:srgbClr val="062C3F"/>
                </a:solidFill>
                <a:latin typeface="Montserrat"/>
                <a:ea typeface="Montserrat"/>
                <a:cs typeface="Montserrat"/>
                <a:sym typeface="Montserrat"/>
              </a:rPr>
              <a:t>raw-data</a:t>
            </a:r>
            <a:r>
              <a:rPr lang="en" sz="1500">
                <a:solidFill>
                  <a:srgbClr val="062C3F"/>
                </a:solidFill>
                <a:latin typeface="Montserrat"/>
                <a:ea typeface="Montserrat"/>
                <a:cs typeface="Montserrat"/>
                <a:sym typeface="Montserrat"/>
              </a:rPr>
              <a:t> dataset in </a:t>
            </a:r>
            <a:r>
              <a:rPr b="1" lang="en" sz="1500">
                <a:solidFill>
                  <a:srgbClr val="062C3F"/>
                </a:solidFill>
                <a:latin typeface="Montserrat"/>
                <a:ea typeface="Montserrat"/>
                <a:cs typeface="Montserrat"/>
                <a:sym typeface="Montserrat"/>
              </a:rPr>
              <a:t>ext-prj-getindev</a:t>
            </a:r>
            <a:r>
              <a:rPr lang="en" sz="1500">
                <a:solidFill>
                  <a:srgbClr val="062C3F"/>
                </a:solidFill>
                <a:latin typeface="Montserrat"/>
                <a:ea typeface="Montserrat"/>
                <a:cs typeface="Montserrat"/>
                <a:sym typeface="Montserrat"/>
              </a:rPr>
              <a:t> project in </a:t>
            </a:r>
            <a:r>
              <a:rPr b="1" lang="en" sz="1500">
                <a:solidFill>
                  <a:srgbClr val="062C3F"/>
                </a:solidFill>
                <a:latin typeface="Montserrat"/>
                <a:ea typeface="Montserrat"/>
                <a:cs typeface="Montserrat"/>
                <a:sym typeface="Montserrat"/>
              </a:rPr>
              <a:t>BigQuery</a:t>
            </a:r>
            <a:endParaRPr b="1"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Access to workshop’s MS Teams channel (</a:t>
            </a:r>
            <a:r>
              <a:rPr b="1" lang="en" sz="1500">
                <a:solidFill>
                  <a:srgbClr val="062C3F"/>
                </a:solidFill>
                <a:latin typeface="Montserrat"/>
                <a:ea typeface="Montserrat"/>
                <a:cs typeface="Montserrat"/>
                <a:sym typeface="Montserrat"/>
              </a:rPr>
              <a:t>HDP - budowa pipeline</a:t>
            </a:r>
            <a:r>
              <a:rPr lang="en" sz="1500">
                <a:solidFill>
                  <a:srgbClr val="062C3F"/>
                </a:solidFill>
                <a:latin typeface="Montserrat"/>
                <a:ea typeface="Montserrat"/>
                <a:cs typeface="Montserrat"/>
                <a:sym typeface="Montserrat"/>
              </a:rPr>
              <a:t>)</a:t>
            </a:r>
            <a:endParaRPr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Homework done</a:t>
            </a:r>
            <a:endParaRPr sz="1500">
              <a:solidFill>
                <a:srgbClr val="062C3F"/>
              </a:solidFill>
              <a:latin typeface="Montserrat"/>
              <a:ea typeface="Montserrat"/>
              <a:cs typeface="Montserrat"/>
              <a:sym typeface="Montserrat"/>
            </a:endParaRPr>
          </a:p>
          <a:p>
            <a:pPr indent="-323850" lvl="0" marL="457200" rtl="0" algn="l">
              <a:spcBef>
                <a:spcPts val="0"/>
              </a:spcBef>
              <a:spcAft>
                <a:spcPts val="0"/>
              </a:spcAft>
              <a:buClr>
                <a:srgbClr val="1FDC6B"/>
              </a:buClr>
              <a:buSzPts val="1500"/>
              <a:buFont typeface="Montserrat"/>
              <a:buChar char="➔"/>
            </a:pPr>
            <a:r>
              <a:rPr lang="en" sz="1500">
                <a:solidFill>
                  <a:srgbClr val="062C3F"/>
                </a:solidFill>
                <a:latin typeface="Montserrat"/>
                <a:ea typeface="Montserrat"/>
                <a:cs typeface="Montserrat"/>
                <a:sym typeface="Montserrat"/>
              </a:rPr>
              <a:t>Today’s exercises</a:t>
            </a:r>
            <a:r>
              <a:rPr lang="en" sz="1500">
                <a:solidFill>
                  <a:srgbClr val="062C3F"/>
                </a:solidFill>
                <a:latin typeface="Montserrat"/>
                <a:ea typeface="Montserrat"/>
                <a:cs typeface="Montserrat"/>
                <a:sym typeface="Montserrat"/>
              </a:rPr>
              <a:t>: </a:t>
            </a:r>
            <a:r>
              <a:rPr b="1" lang="en" sz="1500">
                <a:solidFill>
                  <a:srgbClr val="062C3F"/>
                </a:solidFill>
                <a:latin typeface="Montserrat"/>
                <a:ea typeface="Montserrat"/>
                <a:cs typeface="Montserrat"/>
                <a:sym typeface="Montserrat"/>
              </a:rPr>
              <a:t>https://gitlab-frontend.home.net.pl/getindataworkshops/hdp-workshop-materials</a:t>
            </a:r>
            <a:endParaRPr b="1" sz="15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600">
              <a:solidFill>
                <a:srgbClr val="062C3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idx="1" type="body"/>
          </p:nvPr>
        </p:nvSpPr>
        <p:spPr>
          <a:xfrm>
            <a:off x="180000" y="900000"/>
            <a:ext cx="8612700" cy="3667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2600">
                <a:latin typeface="Montserrat"/>
                <a:ea typeface="Montserrat"/>
                <a:cs typeface="Montserrat"/>
                <a:sym typeface="Montserrat"/>
              </a:rPr>
              <a:t>Session 2 </a:t>
            </a:r>
            <a:r>
              <a:rPr lang="en" sz="2600"/>
              <a:t>starts at </a:t>
            </a:r>
            <a:r>
              <a:rPr b="1" lang="en" sz="2600">
                <a:latin typeface="Montserrat"/>
                <a:ea typeface="Montserrat"/>
                <a:cs typeface="Montserrat"/>
                <a:sym typeface="Montserrat"/>
              </a:rPr>
              <a:t>11:00</a:t>
            </a:r>
            <a:endParaRPr b="1" sz="26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Agenda</a:t>
            </a:r>
            <a:endParaRPr sz="2400"/>
          </a:p>
          <a:p>
            <a:pPr indent="0" lvl="0" marL="0" rtl="0" algn="l">
              <a:lnSpc>
                <a:spcPct val="100000"/>
              </a:lnSpc>
              <a:spcBef>
                <a:spcPts val="0"/>
              </a:spcBef>
              <a:spcAft>
                <a:spcPts val="0"/>
              </a:spcAft>
              <a:buSzPts val="2000"/>
              <a:buNone/>
            </a:pPr>
            <a:r>
              <a:t/>
            </a:r>
            <a:endParaRPr/>
          </a:p>
        </p:txBody>
      </p:sp>
      <p:sp>
        <p:nvSpPr>
          <p:cNvPr id="376" name="Google Shape;376;p41"/>
          <p:cNvSpPr/>
          <p:nvPr/>
        </p:nvSpPr>
        <p:spPr>
          <a:xfrm>
            <a:off x="1117725" y="1038600"/>
            <a:ext cx="7102200" cy="3372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700">
                <a:solidFill>
                  <a:srgbClr val="062C3F"/>
                </a:solidFill>
                <a:latin typeface="Montserrat"/>
                <a:ea typeface="Montserrat"/>
                <a:cs typeface="Montserrat"/>
                <a:sym typeface="Montserrat"/>
              </a:rPr>
              <a:t>Session 2 - Simple end-to-end data pipeline</a:t>
            </a:r>
            <a:endParaRPr b="1" sz="17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Transforming data using SQL with dbt</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Data testing using dbt </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Hands-on exercises</a:t>
            </a:r>
            <a:endParaRPr sz="16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800">
              <a:solidFill>
                <a:srgbClr val="062C3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pSp>
        <p:nvGrpSpPr>
          <p:cNvPr id="381" name="Google Shape;381;p42"/>
          <p:cNvGrpSpPr/>
          <p:nvPr/>
        </p:nvGrpSpPr>
        <p:grpSpPr>
          <a:xfrm>
            <a:off x="2052165" y="1196250"/>
            <a:ext cx="5039677" cy="3175200"/>
            <a:chOff x="2820225" y="891450"/>
            <a:chExt cx="3175200" cy="3175200"/>
          </a:xfrm>
        </p:grpSpPr>
        <p:sp>
          <p:nvSpPr>
            <p:cNvPr id="382" name="Google Shape;382;p42"/>
            <p:cNvSpPr/>
            <p:nvPr/>
          </p:nvSpPr>
          <p:spPr>
            <a:xfrm rot="10800000">
              <a:off x="2820225" y="891450"/>
              <a:ext cx="3175200" cy="3175200"/>
            </a:xfrm>
            <a:prstGeom prst="blockArc">
              <a:avLst>
                <a:gd fmla="val 5399801" name="adj1"/>
                <a:gd fmla="val 3012680" name="adj2"/>
                <a:gd fmla="val 6939" name="adj3"/>
              </a:avLst>
            </a:prstGeom>
            <a:solidFill>
              <a:srgbClr val="FB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2"/>
            <p:cNvSpPr/>
            <p:nvPr/>
          </p:nvSpPr>
          <p:spPr>
            <a:xfrm rot="10800000">
              <a:off x="3421794" y="997800"/>
              <a:ext cx="450600" cy="450600"/>
            </a:xfrm>
            <a:prstGeom prst="rtTriangle">
              <a:avLst/>
            </a:prstGeom>
            <a:solidFill>
              <a:srgbClr val="FB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42"/>
          <p:cNvGrpSpPr/>
          <p:nvPr/>
        </p:nvGrpSpPr>
        <p:grpSpPr>
          <a:xfrm>
            <a:off x="3665465" y="3815225"/>
            <a:ext cx="1887736" cy="914700"/>
            <a:chOff x="3798075" y="3373802"/>
            <a:chExt cx="1332300" cy="914700"/>
          </a:xfrm>
        </p:grpSpPr>
        <p:sp>
          <p:nvSpPr>
            <p:cNvPr id="385" name="Google Shape;385;p42"/>
            <p:cNvSpPr/>
            <p:nvPr/>
          </p:nvSpPr>
          <p:spPr>
            <a:xfrm>
              <a:off x="3798075" y="3658802"/>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Courier New"/>
                  <a:ea typeface="Courier New"/>
                  <a:cs typeface="Courier New"/>
                  <a:sym typeface="Courier New"/>
                </a:rPr>
                <a:t>docs</a:t>
              </a:r>
              <a:r>
                <a:rPr b="0" i="0" lang="en" sz="1100" u="none" cap="none" strike="noStrike">
                  <a:solidFill>
                    <a:srgbClr val="FFFFFF"/>
                  </a:solidFill>
                  <a:latin typeface="Courier New"/>
                  <a:ea typeface="Courier New"/>
                  <a:cs typeface="Courier New"/>
                  <a:sym typeface="Courier New"/>
                </a:rPr>
                <a:t> + SQL</a:t>
              </a:r>
              <a:endParaRPr b="0" i="0" sz="1100" u="none" cap="none" strike="noStrike">
                <a:solidFill>
                  <a:srgbClr val="FFFFFF"/>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deployment pipeline</a:t>
              </a:r>
              <a:endParaRPr b="0" i="0" sz="1100" u="none" cap="none" strike="noStrike">
                <a:solidFill>
                  <a:srgbClr val="FFFFFF"/>
                </a:solidFill>
                <a:latin typeface="Courier New"/>
                <a:ea typeface="Courier New"/>
                <a:cs typeface="Courier New"/>
                <a:sym typeface="Courier New"/>
              </a:endParaRPr>
            </a:p>
          </p:txBody>
        </p:sp>
        <p:sp>
          <p:nvSpPr>
            <p:cNvPr id="386" name="Google Shape;386;p42"/>
            <p:cNvSpPr/>
            <p:nvPr/>
          </p:nvSpPr>
          <p:spPr>
            <a:xfrm>
              <a:off x="3798075" y="3373802"/>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Validation &amp; Deployment</a:t>
              </a:r>
              <a:endParaRPr b="0" i="0" sz="1100" u="none" cap="none" strike="noStrike">
                <a:solidFill>
                  <a:srgbClr val="FFFFFF"/>
                </a:solidFill>
                <a:latin typeface="Arial"/>
                <a:ea typeface="Arial"/>
                <a:cs typeface="Arial"/>
                <a:sym typeface="Arial"/>
              </a:endParaRPr>
            </a:p>
          </p:txBody>
        </p:sp>
      </p:grpSp>
      <p:grpSp>
        <p:nvGrpSpPr>
          <p:cNvPr id="387" name="Google Shape;387;p42"/>
          <p:cNvGrpSpPr/>
          <p:nvPr/>
        </p:nvGrpSpPr>
        <p:grpSpPr>
          <a:xfrm>
            <a:off x="120275" y="1491200"/>
            <a:ext cx="2675950" cy="2957075"/>
            <a:chOff x="120275" y="1491200"/>
            <a:chExt cx="2675950" cy="2957075"/>
          </a:xfrm>
        </p:grpSpPr>
        <p:grpSp>
          <p:nvGrpSpPr>
            <p:cNvPr id="388" name="Google Shape;388;p42"/>
            <p:cNvGrpSpPr/>
            <p:nvPr/>
          </p:nvGrpSpPr>
          <p:grpSpPr>
            <a:xfrm>
              <a:off x="1463925" y="2326502"/>
              <a:ext cx="1332300" cy="914700"/>
              <a:chOff x="2465775" y="2071477"/>
              <a:chExt cx="1332300" cy="914700"/>
            </a:xfrm>
          </p:grpSpPr>
          <p:sp>
            <p:nvSpPr>
              <p:cNvPr id="389" name="Google Shape;389;p42"/>
              <p:cNvSpPr/>
              <p:nvPr/>
            </p:nvSpPr>
            <p:spPr>
              <a:xfrm>
                <a:off x="2465775" y="2356477"/>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Text Editor / IDE</a:t>
                </a:r>
                <a:endParaRPr b="0" i="0" sz="1700" u="none" cap="none" strike="noStrike">
                  <a:solidFill>
                    <a:srgbClr val="FFFFFF"/>
                  </a:solidFill>
                  <a:latin typeface="Courier New"/>
                  <a:ea typeface="Courier New"/>
                  <a:cs typeface="Courier New"/>
                  <a:sym typeface="Courier New"/>
                </a:endParaRPr>
              </a:p>
            </p:txBody>
          </p:sp>
          <p:sp>
            <p:nvSpPr>
              <p:cNvPr id="390" name="Google Shape;390;p42"/>
              <p:cNvSpPr/>
              <p:nvPr/>
            </p:nvSpPr>
            <p:spPr>
              <a:xfrm>
                <a:off x="2465775" y="2071477"/>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Write SQL</a:t>
                </a:r>
                <a:endParaRPr b="0" i="0" sz="1100" u="none" cap="none" strike="noStrike">
                  <a:solidFill>
                    <a:srgbClr val="FFFFFF"/>
                  </a:solidFill>
                  <a:latin typeface="Arial"/>
                  <a:ea typeface="Arial"/>
                  <a:cs typeface="Arial"/>
                  <a:sym typeface="Arial"/>
                </a:endParaRPr>
              </a:p>
            </p:txBody>
          </p:sp>
        </p:grpSp>
        <p:sp>
          <p:nvSpPr>
            <p:cNvPr id="391" name="Google Shape;391;p42"/>
            <p:cNvSpPr txBox="1"/>
            <p:nvPr/>
          </p:nvSpPr>
          <p:spPr>
            <a:xfrm>
              <a:off x="120275" y="3293875"/>
              <a:ext cx="2200200" cy="115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Almost everything in dbt is a SELECT statement. As an analytics engineer / data analyst you focus on business logic. Following some internal dbt rules and good practices will cause your SQL to become a dbt model.</a:t>
              </a:r>
              <a:endParaRPr sz="900">
                <a:solidFill>
                  <a:schemeClr val="dk1"/>
                </a:solidFill>
                <a:latin typeface="Montserrat Medium"/>
                <a:ea typeface="Montserrat Medium"/>
                <a:cs typeface="Montserrat Medium"/>
                <a:sym typeface="Montserrat Medium"/>
              </a:endParaRPr>
            </a:p>
          </p:txBody>
        </p:sp>
        <p:sp>
          <p:nvSpPr>
            <p:cNvPr id="392" name="Google Shape;392;p42"/>
            <p:cNvSpPr txBox="1"/>
            <p:nvPr/>
          </p:nvSpPr>
          <p:spPr>
            <a:xfrm>
              <a:off x="199925" y="1491200"/>
              <a:ext cx="20409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For better transparency and future debugging use Common Table Expressions</a:t>
              </a:r>
              <a:endParaRPr sz="900">
                <a:solidFill>
                  <a:schemeClr val="dk1"/>
                </a:solidFill>
                <a:latin typeface="Montserrat Medium"/>
                <a:ea typeface="Montserrat Medium"/>
                <a:cs typeface="Montserrat Medium"/>
                <a:sym typeface="Montserrat Medium"/>
              </a:endParaRPr>
            </a:p>
          </p:txBody>
        </p:sp>
      </p:grpSp>
      <p:grpSp>
        <p:nvGrpSpPr>
          <p:cNvPr id="393" name="Google Shape;393;p42"/>
          <p:cNvGrpSpPr/>
          <p:nvPr/>
        </p:nvGrpSpPr>
        <p:grpSpPr>
          <a:xfrm>
            <a:off x="3905850" y="180000"/>
            <a:ext cx="3890700" cy="1624532"/>
            <a:chOff x="3905850" y="180000"/>
            <a:chExt cx="3890700" cy="1624532"/>
          </a:xfrm>
        </p:grpSpPr>
        <p:grpSp>
          <p:nvGrpSpPr>
            <p:cNvPr id="394" name="Google Shape;394;p42"/>
            <p:cNvGrpSpPr/>
            <p:nvPr/>
          </p:nvGrpSpPr>
          <p:grpSpPr>
            <a:xfrm>
              <a:off x="3905850" y="889832"/>
              <a:ext cx="1332300" cy="914700"/>
              <a:chOff x="3798075" y="775532"/>
              <a:chExt cx="1332300" cy="914700"/>
            </a:xfrm>
          </p:grpSpPr>
          <p:sp>
            <p:nvSpPr>
              <p:cNvPr id="395" name="Google Shape;395;p42"/>
              <p:cNvSpPr/>
              <p:nvPr/>
            </p:nvSpPr>
            <p:spPr>
              <a:xfrm>
                <a:off x="3798075" y="1060532"/>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dbt run</a:t>
                </a:r>
                <a:endParaRPr sz="1100">
                  <a:solidFill>
                    <a:srgbClr val="FFFFFF"/>
                  </a:solidFill>
                  <a:latin typeface="Courier New"/>
                  <a:ea typeface="Courier New"/>
                  <a:cs typeface="Courier New"/>
                  <a:sym typeface="Courier New"/>
                </a:endParaRPr>
              </a:p>
            </p:txBody>
          </p:sp>
          <p:sp>
            <p:nvSpPr>
              <p:cNvPr id="396" name="Google Shape;396;p42"/>
              <p:cNvSpPr/>
              <p:nvPr/>
            </p:nvSpPr>
            <p:spPr>
              <a:xfrm>
                <a:off x="3798075" y="775532"/>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Execute SQL</a:t>
                </a:r>
                <a:endParaRPr b="0" i="0" sz="1100" u="none" cap="none" strike="noStrike">
                  <a:solidFill>
                    <a:srgbClr val="FFFFFF"/>
                  </a:solidFill>
                  <a:latin typeface="Arial"/>
                  <a:ea typeface="Arial"/>
                  <a:cs typeface="Arial"/>
                  <a:sym typeface="Arial"/>
                </a:endParaRPr>
              </a:p>
            </p:txBody>
          </p:sp>
        </p:grpSp>
        <p:sp>
          <p:nvSpPr>
            <p:cNvPr id="397" name="Google Shape;397;p42"/>
            <p:cNvSpPr txBox="1"/>
            <p:nvPr/>
          </p:nvSpPr>
          <p:spPr>
            <a:xfrm>
              <a:off x="5238150" y="180000"/>
              <a:ext cx="25584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SQL = model is executed with </a:t>
              </a:r>
              <a:r>
                <a:rPr b="1" lang="en" sz="900">
                  <a:solidFill>
                    <a:schemeClr val="dk1"/>
                  </a:solidFill>
                  <a:latin typeface="Montserrat"/>
                  <a:ea typeface="Montserrat"/>
                  <a:cs typeface="Montserrat"/>
                  <a:sym typeface="Montserrat"/>
                </a:rPr>
                <a:t>dbt run</a:t>
              </a:r>
              <a:r>
                <a:rPr lang="en" sz="900">
                  <a:solidFill>
                    <a:schemeClr val="dk1"/>
                  </a:solidFill>
                  <a:latin typeface="Montserrat Medium"/>
                  <a:ea typeface="Montserrat Medium"/>
                  <a:cs typeface="Montserrat Medium"/>
                  <a:sym typeface="Montserrat Medium"/>
                </a:rPr>
                <a:t> command (CLI). While executing it, dbt will materialize an entity in your data warehouse. You can choose whether you want a view, table, ephemeral object*, incremental table or snapshot.</a:t>
              </a:r>
              <a:endParaRPr sz="900">
                <a:solidFill>
                  <a:schemeClr val="dk1"/>
                </a:solidFill>
                <a:latin typeface="Montserrat Medium"/>
                <a:ea typeface="Montserrat Medium"/>
                <a:cs typeface="Montserrat Medium"/>
                <a:sym typeface="Montserrat Medium"/>
              </a:endParaRPr>
            </a:p>
          </p:txBody>
        </p:sp>
      </p:grpSp>
      <p:sp>
        <p:nvSpPr>
          <p:cNvPr id="398" name="Google Shape;398;p42"/>
          <p:cNvSpPr txBox="1"/>
          <p:nvPr>
            <p:ph type="title"/>
          </p:nvPr>
        </p:nvSpPr>
        <p:spPr>
          <a:xfrm>
            <a:off x="180000" y="180000"/>
            <a:ext cx="48600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SzPts val="2000"/>
              <a:buNone/>
            </a:pPr>
            <a:r>
              <a:t/>
            </a:r>
            <a:endParaRPr sz="3000"/>
          </a:p>
        </p:txBody>
      </p:sp>
      <p:grpSp>
        <p:nvGrpSpPr>
          <p:cNvPr id="399" name="Google Shape;399;p42"/>
          <p:cNvGrpSpPr/>
          <p:nvPr/>
        </p:nvGrpSpPr>
        <p:grpSpPr>
          <a:xfrm>
            <a:off x="6305900" y="2326502"/>
            <a:ext cx="2725525" cy="2223873"/>
            <a:chOff x="6305900" y="2326502"/>
            <a:chExt cx="2725525" cy="2223873"/>
          </a:xfrm>
        </p:grpSpPr>
        <p:grpSp>
          <p:nvGrpSpPr>
            <p:cNvPr id="400" name="Google Shape;400;p42"/>
            <p:cNvGrpSpPr/>
            <p:nvPr/>
          </p:nvGrpSpPr>
          <p:grpSpPr>
            <a:xfrm>
              <a:off x="6305900" y="2326502"/>
              <a:ext cx="1332300" cy="914700"/>
              <a:chOff x="5130375" y="2071477"/>
              <a:chExt cx="1332300" cy="914700"/>
            </a:xfrm>
          </p:grpSpPr>
          <p:sp>
            <p:nvSpPr>
              <p:cNvPr id="401" name="Google Shape;401;p42"/>
              <p:cNvSpPr/>
              <p:nvPr/>
            </p:nvSpPr>
            <p:spPr>
              <a:xfrm>
                <a:off x="5130375" y="2356477"/>
                <a:ext cx="1332300" cy="6297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urier New"/>
                    <a:ea typeface="Courier New"/>
                    <a:cs typeface="Courier New"/>
                    <a:sym typeface="Courier New"/>
                  </a:rPr>
                  <a:t>dbt test</a:t>
                </a:r>
                <a:endParaRPr sz="1100">
                  <a:solidFill>
                    <a:srgbClr val="FFFFFF"/>
                  </a:solidFill>
                  <a:latin typeface="Courier New"/>
                  <a:ea typeface="Courier New"/>
                  <a:cs typeface="Courier New"/>
                  <a:sym typeface="Courier New"/>
                </a:endParaRPr>
              </a:p>
            </p:txBody>
          </p:sp>
          <p:sp>
            <p:nvSpPr>
              <p:cNvPr id="402" name="Google Shape;402;p42"/>
              <p:cNvSpPr/>
              <p:nvPr/>
            </p:nvSpPr>
            <p:spPr>
              <a:xfrm>
                <a:off x="5130375" y="2071477"/>
                <a:ext cx="1332300" cy="285000"/>
              </a:xfrm>
              <a:prstGeom prst="round1Rect">
                <a:avLst>
                  <a:gd fmla="val 50000" name="adj"/>
                </a:avLst>
              </a:prstGeom>
              <a:solidFill>
                <a:srgbClr val="F46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Automated tests</a:t>
                </a:r>
                <a:endParaRPr b="0" i="0" sz="1100" u="none" cap="none" strike="noStrike">
                  <a:solidFill>
                    <a:srgbClr val="FFFFFF"/>
                  </a:solidFill>
                  <a:latin typeface="Arial"/>
                  <a:ea typeface="Arial"/>
                  <a:cs typeface="Arial"/>
                  <a:sym typeface="Arial"/>
                </a:endParaRPr>
              </a:p>
            </p:txBody>
          </p:sp>
        </p:grpSp>
        <p:sp>
          <p:nvSpPr>
            <p:cNvPr id="403" name="Google Shape;403;p42"/>
            <p:cNvSpPr txBox="1"/>
            <p:nvPr/>
          </p:nvSpPr>
          <p:spPr>
            <a:xfrm>
              <a:off x="6947625" y="3395975"/>
              <a:ext cx="2083800" cy="115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900">
                  <a:solidFill>
                    <a:schemeClr val="dk1"/>
                  </a:solidFill>
                  <a:latin typeface="Montserrat Medium"/>
                  <a:ea typeface="Montserrat Medium"/>
                  <a:cs typeface="Montserrat Medium"/>
                  <a:sym typeface="Montserrat Medium"/>
                </a:rPr>
                <a:t>Test is an assertion about your model and it is also a SELECT statement. Use as much test types as you can think of. This will greatly improve a trust in data you serve to your team &amp; stakeholders.</a:t>
              </a:r>
              <a:endParaRPr sz="900">
                <a:solidFill>
                  <a:schemeClr val="dk1"/>
                </a:solidFill>
                <a:latin typeface="Montserrat Medium"/>
                <a:ea typeface="Montserrat Medium"/>
                <a:cs typeface="Montserrat Medium"/>
                <a:sym typeface="Montserrat Medium"/>
              </a:endParaRPr>
            </a:p>
          </p:txBody>
        </p:sp>
      </p:grpSp>
      <p:sp>
        <p:nvSpPr>
          <p:cNvPr id="404" name="Google Shape;404;p42"/>
          <p:cNvSpPr txBox="1"/>
          <p:nvPr/>
        </p:nvSpPr>
        <p:spPr>
          <a:xfrm>
            <a:off x="3029962" y="2465950"/>
            <a:ext cx="29856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400"/>
              </a:spcAft>
              <a:buNone/>
            </a:pPr>
            <a:r>
              <a:rPr lang="en" sz="1200">
                <a:solidFill>
                  <a:schemeClr val="dk1"/>
                </a:solidFill>
                <a:latin typeface="Montserrat Medium"/>
                <a:ea typeface="Montserrat Medium"/>
                <a:cs typeface="Montserrat Medium"/>
                <a:sym typeface="Montserrat Medium"/>
              </a:rPr>
              <a:t>dbt CORE = an open source CLI tool</a:t>
            </a:r>
            <a:endParaRPr sz="1200">
              <a:solidFill>
                <a:schemeClr val="dk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180000" y="180000"/>
            <a:ext cx="65640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Sources: define your input data</a:t>
            </a:r>
            <a:endParaRPr/>
          </a:p>
        </p:txBody>
      </p:sp>
      <p:grpSp>
        <p:nvGrpSpPr>
          <p:cNvPr id="410" name="Google Shape;410;p43"/>
          <p:cNvGrpSpPr/>
          <p:nvPr/>
        </p:nvGrpSpPr>
        <p:grpSpPr>
          <a:xfrm>
            <a:off x="403975" y="1308300"/>
            <a:ext cx="2115300" cy="3419024"/>
            <a:chOff x="949725" y="1487725"/>
            <a:chExt cx="2115300" cy="3419024"/>
          </a:xfrm>
        </p:grpSpPr>
        <p:sp>
          <p:nvSpPr>
            <p:cNvPr id="411" name="Google Shape;411;p43"/>
            <p:cNvSpPr/>
            <p:nvPr/>
          </p:nvSpPr>
          <p:spPr>
            <a:xfrm>
              <a:off x="949725" y="2012649"/>
              <a:ext cx="2115300" cy="2894100"/>
            </a:xfrm>
            <a:prstGeom prst="bracePair">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412" name="Google Shape;412;p43"/>
            <p:cNvSpPr/>
            <p:nvPr/>
          </p:nvSpPr>
          <p:spPr>
            <a:xfrm>
              <a:off x="1371296" y="2373745"/>
              <a:ext cx="1263900" cy="724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SQL file</a:t>
              </a:r>
              <a:endParaRPr b="1" sz="1300">
                <a:solidFill>
                  <a:srgbClr val="FFFFFF"/>
                </a:solidFill>
                <a:latin typeface="Montserrat"/>
                <a:ea typeface="Montserrat"/>
                <a:cs typeface="Montserrat"/>
                <a:sym typeface="Montserrat"/>
              </a:endParaRPr>
            </a:p>
          </p:txBody>
        </p:sp>
        <p:sp>
          <p:nvSpPr>
            <p:cNvPr id="413" name="Google Shape;413;p43"/>
            <p:cNvSpPr/>
            <p:nvPr/>
          </p:nvSpPr>
          <p:spPr>
            <a:xfrm>
              <a:off x="1372206" y="3814717"/>
              <a:ext cx="1263900" cy="724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YML file</a:t>
              </a:r>
              <a:endParaRPr b="1" sz="1300">
                <a:solidFill>
                  <a:srgbClr val="FFFFFF"/>
                </a:solidFill>
                <a:latin typeface="Montserrat"/>
                <a:ea typeface="Montserrat"/>
                <a:cs typeface="Montserrat"/>
                <a:sym typeface="Montserrat"/>
              </a:endParaRPr>
            </a:p>
          </p:txBody>
        </p:sp>
        <p:sp>
          <p:nvSpPr>
            <p:cNvPr id="414" name="Google Shape;414;p43"/>
            <p:cNvSpPr/>
            <p:nvPr/>
          </p:nvSpPr>
          <p:spPr>
            <a:xfrm>
              <a:off x="1685451" y="3126188"/>
              <a:ext cx="644100" cy="660600"/>
            </a:xfrm>
            <a:prstGeom prst="mathPlus">
              <a:avLst>
                <a:gd fmla="val 23520" name="adj1"/>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415" name="Google Shape;415;p43"/>
            <p:cNvSpPr txBox="1"/>
            <p:nvPr/>
          </p:nvSpPr>
          <p:spPr>
            <a:xfrm>
              <a:off x="1206947" y="1487725"/>
              <a:ext cx="160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188038"/>
                  </a:solidFill>
                  <a:latin typeface="Roboto Mono"/>
                  <a:ea typeface="Roboto Mono"/>
                  <a:cs typeface="Roboto Mono"/>
                  <a:sym typeface="Roboto Mono"/>
                </a:rPr>
                <a:t>dbt model</a:t>
              </a:r>
              <a:endParaRPr b="1" sz="1800">
                <a:latin typeface="Montserrat"/>
                <a:ea typeface="Montserrat"/>
                <a:cs typeface="Montserrat"/>
                <a:sym typeface="Montserrat"/>
              </a:endParaRPr>
            </a:p>
          </p:txBody>
        </p:sp>
        <p:sp>
          <p:nvSpPr>
            <p:cNvPr id="416" name="Google Shape;416;p43"/>
            <p:cNvSpPr txBox="1"/>
            <p:nvPr/>
          </p:nvSpPr>
          <p:spPr>
            <a:xfrm>
              <a:off x="1157778" y="2012654"/>
              <a:ext cx="169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Select statement</a:t>
              </a:r>
              <a:endParaRPr sz="1000">
                <a:latin typeface="Montserrat Medium"/>
                <a:ea typeface="Montserrat Medium"/>
                <a:cs typeface="Montserrat Medium"/>
                <a:sym typeface="Montserrat Medium"/>
              </a:endParaRPr>
            </a:p>
          </p:txBody>
        </p:sp>
        <p:sp>
          <p:nvSpPr>
            <p:cNvPr id="417" name="Google Shape;417;p43"/>
            <p:cNvSpPr txBox="1"/>
            <p:nvPr/>
          </p:nvSpPr>
          <p:spPr>
            <a:xfrm>
              <a:off x="1156867" y="4552074"/>
              <a:ext cx="169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metaconfig</a:t>
              </a:r>
              <a:endParaRPr sz="1000">
                <a:latin typeface="Montserrat Medium"/>
                <a:ea typeface="Montserrat Medium"/>
                <a:cs typeface="Montserrat Medium"/>
                <a:sym typeface="Montserrat Medium"/>
              </a:endParaRPr>
            </a:p>
          </p:txBody>
        </p:sp>
      </p:grpSp>
      <p:grpSp>
        <p:nvGrpSpPr>
          <p:cNvPr id="418" name="Google Shape;418;p43"/>
          <p:cNvGrpSpPr/>
          <p:nvPr/>
        </p:nvGrpSpPr>
        <p:grpSpPr>
          <a:xfrm>
            <a:off x="2911325" y="1308300"/>
            <a:ext cx="2115300" cy="3419024"/>
            <a:chOff x="949725" y="1487725"/>
            <a:chExt cx="2115300" cy="3419024"/>
          </a:xfrm>
        </p:grpSpPr>
        <p:sp>
          <p:nvSpPr>
            <p:cNvPr id="419" name="Google Shape;419;p43"/>
            <p:cNvSpPr/>
            <p:nvPr/>
          </p:nvSpPr>
          <p:spPr>
            <a:xfrm>
              <a:off x="949725" y="2012649"/>
              <a:ext cx="2115300" cy="2894100"/>
            </a:xfrm>
            <a:prstGeom prst="bracePair">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420" name="Google Shape;420;p43"/>
            <p:cNvSpPr/>
            <p:nvPr/>
          </p:nvSpPr>
          <p:spPr>
            <a:xfrm>
              <a:off x="1376256" y="2838630"/>
              <a:ext cx="1263900" cy="7245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YML file</a:t>
              </a:r>
              <a:endParaRPr b="1" sz="1300">
                <a:solidFill>
                  <a:srgbClr val="FFFFFF"/>
                </a:solidFill>
                <a:latin typeface="Montserrat"/>
                <a:ea typeface="Montserrat"/>
                <a:cs typeface="Montserrat"/>
                <a:sym typeface="Montserrat"/>
              </a:endParaRPr>
            </a:p>
          </p:txBody>
        </p:sp>
        <p:sp>
          <p:nvSpPr>
            <p:cNvPr id="421" name="Google Shape;421;p43"/>
            <p:cNvSpPr txBox="1"/>
            <p:nvPr/>
          </p:nvSpPr>
          <p:spPr>
            <a:xfrm>
              <a:off x="1206947" y="1487725"/>
              <a:ext cx="160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188038"/>
                  </a:solidFill>
                  <a:latin typeface="Roboto Mono"/>
                  <a:ea typeface="Roboto Mono"/>
                  <a:cs typeface="Roboto Mono"/>
                  <a:sym typeface="Roboto Mono"/>
                </a:rPr>
                <a:t>dbt source</a:t>
              </a:r>
              <a:endParaRPr b="1" sz="1800">
                <a:latin typeface="Montserrat"/>
                <a:ea typeface="Montserrat"/>
                <a:cs typeface="Montserrat"/>
                <a:sym typeface="Montserrat"/>
              </a:endParaRPr>
            </a:p>
          </p:txBody>
        </p:sp>
        <p:sp>
          <p:nvSpPr>
            <p:cNvPr id="422" name="Google Shape;422;p43"/>
            <p:cNvSpPr txBox="1"/>
            <p:nvPr/>
          </p:nvSpPr>
          <p:spPr>
            <a:xfrm>
              <a:off x="1160917" y="3575986"/>
              <a:ext cx="169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metaconfig</a:t>
              </a:r>
              <a:endParaRPr sz="1000">
                <a:latin typeface="Montserrat Medium"/>
                <a:ea typeface="Montserrat Medium"/>
                <a:cs typeface="Montserrat Medium"/>
                <a:sym typeface="Montserrat Medium"/>
              </a:endParaRPr>
            </a:p>
          </p:txBody>
        </p:sp>
      </p:grpSp>
      <p:sp>
        <p:nvSpPr>
          <p:cNvPr id="423" name="Google Shape;423;p43"/>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424" name="Google Shape;424;p43"/>
          <p:cNvSpPr txBox="1"/>
          <p:nvPr/>
        </p:nvSpPr>
        <p:spPr>
          <a:xfrm>
            <a:off x="5135550" y="1305775"/>
            <a:ext cx="3941100" cy="2701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en" sz="1300">
                <a:latin typeface="Montserrat Medium"/>
                <a:ea typeface="Montserrat Medium"/>
                <a:cs typeface="Montserrat Medium"/>
                <a:sym typeface="Montserrat Medium"/>
              </a:rPr>
              <a:t>In dbt </a:t>
            </a:r>
            <a:r>
              <a:rPr lang="en" sz="1300">
                <a:solidFill>
                  <a:srgbClr val="188038"/>
                </a:solidFill>
                <a:latin typeface="Roboto Mono"/>
                <a:ea typeface="Roboto Mono"/>
                <a:cs typeface="Roboto Mono"/>
                <a:sym typeface="Roboto Mono"/>
              </a:rPr>
              <a:t>sources</a:t>
            </a:r>
            <a:r>
              <a:rPr lang="en" sz="1300">
                <a:latin typeface="Montserrat Medium"/>
                <a:ea typeface="Montserrat Medium"/>
                <a:cs typeface="Montserrat Medium"/>
                <a:sym typeface="Montserrat Medium"/>
              </a:rPr>
              <a:t> refer to tables that </a:t>
            </a:r>
            <a:r>
              <a:rPr b="1" lang="en" sz="1300">
                <a:latin typeface="Montserrat"/>
                <a:ea typeface="Montserrat"/>
                <a:cs typeface="Montserrat"/>
                <a:sym typeface="Montserrat"/>
              </a:rPr>
              <a:t>already exist</a:t>
            </a:r>
            <a:r>
              <a:rPr lang="en" sz="1300">
                <a:latin typeface="Montserrat Medium"/>
                <a:ea typeface="Montserrat Medium"/>
                <a:cs typeface="Montserrat Medium"/>
                <a:sym typeface="Montserrat Medium"/>
              </a:rPr>
              <a:t> in data warehouse</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If data in the source table changes - it is not a result of a dbt transformation </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Char char="●"/>
            </a:pPr>
            <a:r>
              <a:rPr lang="en" sz="1300">
                <a:solidFill>
                  <a:srgbClr val="188038"/>
                </a:solidFill>
                <a:latin typeface="Roboto Mono"/>
                <a:ea typeface="Roboto Mono"/>
                <a:cs typeface="Roboto Mono"/>
                <a:sym typeface="Roboto Mono"/>
              </a:rPr>
              <a:t>dbt sources</a:t>
            </a:r>
            <a:r>
              <a:rPr lang="en" sz="1300">
                <a:latin typeface="Montserrat Medium"/>
                <a:ea typeface="Montserrat Medium"/>
                <a:cs typeface="Montserrat Medium"/>
                <a:sym typeface="Montserrat Medium"/>
              </a:rPr>
              <a:t> are defined in </a:t>
            </a:r>
            <a:r>
              <a:rPr lang="en" sz="1300">
                <a:solidFill>
                  <a:srgbClr val="188038"/>
                </a:solidFill>
                <a:latin typeface="Roboto Mono"/>
                <a:ea typeface="Roboto Mono"/>
                <a:cs typeface="Roboto Mono"/>
                <a:sym typeface="Roboto Mono"/>
              </a:rPr>
              <a:t>yaml</a:t>
            </a:r>
            <a:r>
              <a:rPr lang="en" sz="1300">
                <a:latin typeface="Montserrat Medium"/>
                <a:ea typeface="Montserrat Medium"/>
                <a:cs typeface="Montserrat Medium"/>
                <a:sym typeface="Montserrat Medium"/>
              </a:rPr>
              <a:t> file / files alone</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Sources are referenced by using the </a:t>
            </a:r>
            <a:r>
              <a:rPr lang="en" sz="1300">
                <a:solidFill>
                  <a:srgbClr val="188038"/>
                </a:solidFill>
                <a:latin typeface="Roboto Mono"/>
                <a:ea typeface="Roboto Mono"/>
                <a:cs typeface="Roboto Mono"/>
                <a:sym typeface="Roboto Mono"/>
              </a:rPr>
              <a:t>source</a:t>
            </a:r>
            <a:r>
              <a:rPr lang="en" sz="1300">
                <a:latin typeface="Montserrat Medium"/>
                <a:ea typeface="Montserrat Medium"/>
                <a:cs typeface="Montserrat Medium"/>
                <a:sym typeface="Montserrat Medium"/>
              </a:rPr>
              <a:t> function</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You can put </a:t>
            </a:r>
            <a:r>
              <a:rPr lang="en" sz="1300">
                <a:solidFill>
                  <a:srgbClr val="188038"/>
                </a:solidFill>
                <a:latin typeface="Roboto Mono"/>
                <a:ea typeface="Roboto Mono"/>
                <a:cs typeface="Roboto Mono"/>
                <a:sym typeface="Roboto Mono"/>
              </a:rPr>
              <a:t>tests</a:t>
            </a:r>
            <a:r>
              <a:rPr lang="en" sz="1300">
                <a:latin typeface="Montserrat Medium"/>
                <a:ea typeface="Montserrat Medium"/>
                <a:cs typeface="Montserrat Medium"/>
                <a:sym typeface="Montserrat Medium"/>
              </a:rPr>
              <a:t> and </a:t>
            </a:r>
            <a:r>
              <a:rPr lang="en" sz="1300">
                <a:solidFill>
                  <a:srgbClr val="188038"/>
                </a:solidFill>
                <a:latin typeface="Roboto Mono"/>
                <a:ea typeface="Roboto Mono"/>
                <a:cs typeface="Roboto Mono"/>
                <a:sym typeface="Roboto Mono"/>
              </a:rPr>
              <a:t>documentation</a:t>
            </a:r>
            <a:r>
              <a:rPr lang="en" sz="1300">
                <a:latin typeface="Montserrat Medium"/>
                <a:ea typeface="Montserrat Medium"/>
                <a:cs typeface="Montserrat Medium"/>
                <a:sym typeface="Montserrat Medium"/>
              </a:rPr>
              <a:t> on </a:t>
            </a:r>
            <a:r>
              <a:rPr lang="en" sz="1300">
                <a:solidFill>
                  <a:srgbClr val="188038"/>
                </a:solidFill>
                <a:latin typeface="Roboto Mono"/>
                <a:ea typeface="Roboto Mono"/>
                <a:cs typeface="Roboto Mono"/>
                <a:sym typeface="Roboto Mono"/>
              </a:rPr>
              <a:t>dbt sources</a:t>
            </a:r>
            <a:endParaRPr sz="13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425" name="Google Shape;425;p43"/>
          <p:cNvSpPr txBox="1"/>
          <p:nvPr/>
        </p:nvSpPr>
        <p:spPr>
          <a:xfrm>
            <a:off x="2380700" y="1292500"/>
            <a:ext cx="71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vs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type="title"/>
          </p:nvPr>
        </p:nvSpPr>
        <p:spPr>
          <a:xfrm>
            <a:off x="180000" y="180000"/>
            <a:ext cx="67230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Sources: define your input data</a:t>
            </a:r>
            <a:endParaRPr/>
          </a:p>
        </p:txBody>
      </p:sp>
      <p:sp>
        <p:nvSpPr>
          <p:cNvPr id="431" name="Google Shape;431;p44"/>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32" name="Google Shape;432;p44"/>
          <p:cNvPicPr preferRelativeResize="0"/>
          <p:nvPr/>
        </p:nvPicPr>
        <p:blipFill>
          <a:blip r:embed="rId3">
            <a:alphaModFix/>
          </a:blip>
          <a:stretch>
            <a:fillRect/>
          </a:stretch>
        </p:blipFill>
        <p:spPr>
          <a:xfrm>
            <a:off x="217225" y="1191103"/>
            <a:ext cx="7259175" cy="3211925"/>
          </a:xfrm>
          <a:prstGeom prst="rect">
            <a:avLst/>
          </a:prstGeom>
          <a:noFill/>
          <a:ln cap="flat" cmpd="sng" w="9525">
            <a:solidFill>
              <a:schemeClr val="dk2"/>
            </a:solidFill>
            <a:prstDash val="solid"/>
            <a:round/>
            <a:headEnd len="sm" w="sm" type="none"/>
            <a:tailEnd len="sm" w="sm" type="none"/>
          </a:ln>
        </p:spPr>
      </p:pic>
      <p:pic>
        <p:nvPicPr>
          <p:cNvPr id="433" name="Google Shape;433;p44"/>
          <p:cNvPicPr preferRelativeResize="0"/>
          <p:nvPr/>
        </p:nvPicPr>
        <p:blipFill>
          <a:blip r:embed="rId4">
            <a:alphaModFix/>
          </a:blip>
          <a:stretch>
            <a:fillRect/>
          </a:stretch>
        </p:blipFill>
        <p:spPr>
          <a:xfrm>
            <a:off x="5584575" y="1723450"/>
            <a:ext cx="2460400" cy="2880750"/>
          </a:xfrm>
          <a:prstGeom prst="rect">
            <a:avLst/>
          </a:prstGeom>
          <a:noFill/>
          <a:ln cap="flat" cmpd="sng" w="9525">
            <a:solidFill>
              <a:schemeClr val="dk2"/>
            </a:solidFill>
            <a:prstDash val="solid"/>
            <a:round/>
            <a:headEnd len="sm" w="sm" type="none"/>
            <a:tailEnd len="sm" w="sm" type="none"/>
          </a:ln>
        </p:spPr>
      </p:pic>
      <p:cxnSp>
        <p:nvCxnSpPr>
          <p:cNvPr id="434" name="Google Shape;434;p44"/>
          <p:cNvCxnSpPr/>
          <p:nvPr/>
        </p:nvCxnSpPr>
        <p:spPr>
          <a:xfrm rot="10800000">
            <a:off x="3949000" y="2125725"/>
            <a:ext cx="2054400" cy="302700"/>
          </a:xfrm>
          <a:prstGeom prst="straightConnector1">
            <a:avLst/>
          </a:prstGeom>
          <a:noFill/>
          <a:ln cap="flat" cmpd="sng" w="19050">
            <a:solidFill>
              <a:srgbClr val="188038"/>
            </a:solidFill>
            <a:prstDash val="solid"/>
            <a:round/>
            <a:headEnd len="med" w="med" type="none"/>
            <a:tailEnd len="med" w="med" type="triangle"/>
          </a:ln>
        </p:spPr>
      </p:cxnSp>
      <p:cxnSp>
        <p:nvCxnSpPr>
          <p:cNvPr id="435" name="Google Shape;435;p44"/>
          <p:cNvCxnSpPr/>
          <p:nvPr/>
        </p:nvCxnSpPr>
        <p:spPr>
          <a:xfrm rot="10800000">
            <a:off x="4203900" y="2420475"/>
            <a:ext cx="2030400" cy="1090800"/>
          </a:xfrm>
          <a:prstGeom prst="straightConnector1">
            <a:avLst/>
          </a:prstGeom>
          <a:noFill/>
          <a:ln cap="flat" cmpd="sng" w="19050">
            <a:solidFill>
              <a:srgbClr val="188038"/>
            </a:solidFill>
            <a:prstDash val="solid"/>
            <a:round/>
            <a:headEnd len="med" w="med" type="none"/>
            <a:tailEnd len="med" w="med" type="triangle"/>
          </a:ln>
        </p:spPr>
      </p:cxnSp>
      <p:pic>
        <p:nvPicPr>
          <p:cNvPr id="436" name="Google Shape;436;p44"/>
          <p:cNvPicPr preferRelativeResize="0"/>
          <p:nvPr/>
        </p:nvPicPr>
        <p:blipFill>
          <a:blip r:embed="rId5">
            <a:alphaModFix/>
          </a:blip>
          <a:stretch>
            <a:fillRect/>
          </a:stretch>
        </p:blipFill>
        <p:spPr>
          <a:xfrm>
            <a:off x="745375" y="2929750"/>
            <a:ext cx="8115102" cy="180472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Seeds</a:t>
            </a:r>
            <a:r>
              <a:rPr lang="en" sz="2400">
                <a:solidFill>
                  <a:srgbClr val="188038"/>
                </a:solidFill>
                <a:latin typeface="Roboto Mono"/>
                <a:ea typeface="Roboto Mono"/>
                <a:cs typeface="Roboto Mono"/>
                <a:sym typeface="Roboto Mono"/>
              </a:rPr>
              <a:t>: add custom CSV data to your project</a:t>
            </a:r>
            <a:endParaRPr/>
          </a:p>
        </p:txBody>
      </p:sp>
      <p:sp>
        <p:nvSpPr>
          <p:cNvPr id="442" name="Google Shape;442;p45"/>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443" name="Google Shape;443;p45"/>
          <p:cNvSpPr txBox="1"/>
          <p:nvPr/>
        </p:nvSpPr>
        <p:spPr>
          <a:xfrm>
            <a:off x="5366450" y="1323250"/>
            <a:ext cx="36387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latin typeface="Montserrat Medium"/>
                <a:ea typeface="Montserrat Medium"/>
                <a:cs typeface="Montserrat Medium"/>
                <a:sym typeface="Montserrat Medium"/>
              </a:rPr>
              <a:t>In dbt, </a:t>
            </a:r>
            <a:r>
              <a:rPr lang="en" sz="1200">
                <a:solidFill>
                  <a:srgbClr val="188038"/>
                </a:solidFill>
                <a:latin typeface="Roboto Mono"/>
                <a:ea typeface="Roboto Mono"/>
                <a:cs typeface="Roboto Mono"/>
                <a:sym typeface="Roboto Mono"/>
              </a:rPr>
              <a:t>seeds </a:t>
            </a:r>
            <a:r>
              <a:rPr lang="en" sz="1200">
                <a:latin typeface="Montserrat Medium"/>
                <a:ea typeface="Montserrat Medium"/>
                <a:cs typeface="Montserrat Medium"/>
                <a:sym typeface="Montserrat Medium"/>
              </a:rPr>
              <a:t>are small CSV files you can add to your project</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Put your CSV file into </a:t>
            </a:r>
            <a:r>
              <a:rPr lang="en" sz="1200">
                <a:solidFill>
                  <a:srgbClr val="188038"/>
                </a:solidFill>
                <a:latin typeface="Roboto Mono"/>
                <a:ea typeface="Roboto Mono"/>
                <a:cs typeface="Roboto Mono"/>
                <a:sym typeface="Roboto Mono"/>
              </a:rPr>
              <a:t>seeds</a:t>
            </a:r>
            <a:r>
              <a:rPr lang="en" sz="1200">
                <a:latin typeface="Montserrat Medium"/>
                <a:ea typeface="Montserrat Medium"/>
                <a:cs typeface="Montserrat Medium"/>
                <a:sym typeface="Montserrat Medium"/>
              </a:rPr>
              <a:t> folder</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Run command </a:t>
            </a:r>
            <a:r>
              <a:rPr lang="en" sz="1200">
                <a:solidFill>
                  <a:srgbClr val="188038"/>
                </a:solidFill>
                <a:latin typeface="Roboto Mono"/>
                <a:ea typeface="Roboto Mono"/>
                <a:cs typeface="Roboto Mono"/>
                <a:sym typeface="Roboto Mono"/>
              </a:rPr>
              <a:t>dbt seed</a:t>
            </a:r>
            <a:r>
              <a:rPr lang="en" sz="1200">
                <a:latin typeface="Montserrat Medium"/>
                <a:ea typeface="Montserrat Medium"/>
                <a:cs typeface="Montserrat Medium"/>
                <a:sym typeface="Montserrat Medium"/>
              </a:rPr>
              <a:t> to ingest the file as a table into the DWH</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You can add meta-config yaml file to your </a:t>
            </a:r>
            <a:r>
              <a:rPr lang="en" sz="1200" u="sng">
                <a:solidFill>
                  <a:schemeClr val="hlink"/>
                </a:solidFill>
                <a:latin typeface="Montserrat Medium"/>
                <a:ea typeface="Montserrat Medium"/>
                <a:cs typeface="Montserrat Medium"/>
                <a:sym typeface="Montserrat Medium"/>
                <a:hlinkClick r:id="rId3"/>
              </a:rPr>
              <a:t>seed</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Seeds are referenced by using the </a:t>
            </a:r>
            <a:r>
              <a:rPr lang="en" sz="1200">
                <a:solidFill>
                  <a:srgbClr val="188038"/>
                </a:solidFill>
                <a:latin typeface="Roboto Mono"/>
                <a:ea typeface="Roboto Mono"/>
                <a:cs typeface="Roboto Mono"/>
                <a:sym typeface="Roboto Mono"/>
              </a:rPr>
              <a:t>ref</a:t>
            </a:r>
            <a:r>
              <a:rPr lang="en" sz="1200">
                <a:latin typeface="Montserrat Medium"/>
                <a:ea typeface="Montserrat Medium"/>
                <a:cs typeface="Montserrat Medium"/>
                <a:sym typeface="Montserrat Medium"/>
              </a:rPr>
              <a:t> function</a:t>
            </a:r>
            <a:endParaRPr sz="1200">
              <a:latin typeface="Montserrat Medium"/>
              <a:ea typeface="Montserrat Medium"/>
              <a:cs typeface="Montserrat Medium"/>
              <a:sym typeface="Montserrat Medium"/>
            </a:endParaRPr>
          </a:p>
          <a:p>
            <a:pPr indent="0" lvl="0" marL="0" rtl="0" algn="l">
              <a:spcBef>
                <a:spcPts val="0"/>
              </a:spcBef>
              <a:spcAft>
                <a:spcPts val="0"/>
              </a:spcAft>
              <a:buNone/>
            </a:pPr>
            <a:r>
              <a:t/>
            </a:r>
            <a:endParaRPr sz="1200">
              <a:latin typeface="Montserrat Medium"/>
              <a:ea typeface="Montserrat Medium"/>
              <a:cs typeface="Montserrat Medium"/>
              <a:sym typeface="Montserrat Medium"/>
            </a:endParaRPr>
          </a:p>
        </p:txBody>
      </p:sp>
      <p:pic>
        <p:nvPicPr>
          <p:cNvPr id="444" name="Google Shape;444;p45"/>
          <p:cNvPicPr preferRelativeResize="0"/>
          <p:nvPr/>
        </p:nvPicPr>
        <p:blipFill>
          <a:blip r:embed="rId4">
            <a:alphaModFix/>
          </a:blip>
          <a:stretch>
            <a:fillRect/>
          </a:stretch>
        </p:blipFill>
        <p:spPr>
          <a:xfrm>
            <a:off x="180000" y="1323243"/>
            <a:ext cx="5186451" cy="33177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Seeds: add custom CSV data to your project</a:t>
            </a:r>
            <a:endParaRPr/>
          </a:p>
        </p:txBody>
      </p:sp>
      <p:sp>
        <p:nvSpPr>
          <p:cNvPr id="450" name="Google Shape;450;p46"/>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51" name="Google Shape;451;p46"/>
          <p:cNvPicPr preferRelativeResize="0"/>
          <p:nvPr/>
        </p:nvPicPr>
        <p:blipFill>
          <a:blip r:embed="rId3">
            <a:alphaModFix/>
          </a:blip>
          <a:stretch>
            <a:fillRect/>
          </a:stretch>
        </p:blipFill>
        <p:spPr>
          <a:xfrm>
            <a:off x="111475" y="1323249"/>
            <a:ext cx="7723201" cy="1876400"/>
          </a:xfrm>
          <a:prstGeom prst="rect">
            <a:avLst/>
          </a:prstGeom>
          <a:noFill/>
          <a:ln cap="flat" cmpd="sng" w="9525">
            <a:solidFill>
              <a:schemeClr val="dk2"/>
            </a:solidFill>
            <a:prstDash val="solid"/>
            <a:round/>
            <a:headEnd len="sm" w="sm" type="none"/>
            <a:tailEnd len="sm" w="sm" type="none"/>
          </a:ln>
        </p:spPr>
      </p:pic>
      <p:pic>
        <p:nvPicPr>
          <p:cNvPr id="452" name="Google Shape;452;p46"/>
          <p:cNvPicPr preferRelativeResize="0"/>
          <p:nvPr/>
        </p:nvPicPr>
        <p:blipFill>
          <a:blip r:embed="rId4">
            <a:alphaModFix/>
          </a:blip>
          <a:stretch>
            <a:fillRect/>
          </a:stretch>
        </p:blipFill>
        <p:spPr>
          <a:xfrm>
            <a:off x="3460325" y="2499625"/>
            <a:ext cx="5683676" cy="2054050"/>
          </a:xfrm>
          <a:prstGeom prst="rect">
            <a:avLst/>
          </a:prstGeom>
          <a:noFill/>
          <a:ln cap="flat" cmpd="sng" w="9525">
            <a:solidFill>
              <a:schemeClr val="dk2"/>
            </a:solidFill>
            <a:prstDash val="solid"/>
            <a:round/>
            <a:headEnd len="sm" w="sm" type="none"/>
            <a:tailEnd len="sm" w="sm" type="none"/>
          </a:ln>
        </p:spPr>
      </p:pic>
      <p:sp>
        <p:nvSpPr>
          <p:cNvPr id="453" name="Google Shape;453;p46"/>
          <p:cNvSpPr txBox="1"/>
          <p:nvPr/>
        </p:nvSpPr>
        <p:spPr>
          <a:xfrm>
            <a:off x="111475" y="3326825"/>
            <a:ext cx="357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To run a seed type:</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seed</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seed --select seed_file</a:t>
            </a:r>
            <a:endParaRPr>
              <a:solidFill>
                <a:srgbClr val="188038"/>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59" name="Google Shape;459;p47"/>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460" name="Google Shape;460;p47"/>
          <p:cNvSpPr txBox="1"/>
          <p:nvPr/>
        </p:nvSpPr>
        <p:spPr>
          <a:xfrm>
            <a:off x="5366450" y="1323250"/>
            <a:ext cx="3638700" cy="2885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Model</a:t>
            </a:r>
            <a:r>
              <a:rPr lang="en" sz="1100">
                <a:latin typeface="Montserrat Medium"/>
                <a:ea typeface="Montserrat Medium"/>
                <a:cs typeface="Montserrat Medium"/>
                <a:sym typeface="Montserrat Medium"/>
              </a:rPr>
              <a:t> is a select statement stored in a </a:t>
            </a:r>
            <a:r>
              <a:rPr lang="en" sz="1100">
                <a:solidFill>
                  <a:srgbClr val="188038"/>
                </a:solidFill>
                <a:latin typeface="Roboto Mono"/>
                <a:ea typeface="Roboto Mono"/>
                <a:cs typeface="Roboto Mono"/>
                <a:sym typeface="Roboto Mono"/>
              </a:rPr>
              <a:t>SQL</a:t>
            </a:r>
            <a:r>
              <a:rPr lang="en" sz="1100">
                <a:latin typeface="Montserrat Medium"/>
                <a:ea typeface="Montserrat Medium"/>
                <a:cs typeface="Montserrat Medium"/>
                <a:sym typeface="Montserrat Medium"/>
              </a:rPr>
              <a:t> file.</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Model</a:t>
            </a:r>
            <a:r>
              <a:rPr lang="en" sz="1100">
                <a:latin typeface="Montserrat Medium"/>
                <a:ea typeface="Montserrat Medium"/>
                <a:cs typeface="Montserrat Medium"/>
                <a:sym typeface="Montserrat Medium"/>
              </a:rPr>
              <a:t> metaconfig </a:t>
            </a:r>
            <a:r>
              <a:rPr lang="en" sz="1100">
                <a:solidFill>
                  <a:srgbClr val="188038"/>
                </a:solidFill>
                <a:latin typeface="Roboto Mono"/>
                <a:ea typeface="Roboto Mono"/>
                <a:cs typeface="Roboto Mono"/>
                <a:sym typeface="Roboto Mono"/>
              </a:rPr>
              <a:t>yml</a:t>
            </a:r>
            <a:r>
              <a:rPr lang="en" sz="1100">
                <a:latin typeface="Montserrat Medium"/>
                <a:ea typeface="Montserrat Medium"/>
                <a:cs typeface="Montserrat Medium"/>
                <a:sym typeface="Montserrat Medium"/>
              </a:rPr>
              <a:t> file is </a:t>
            </a:r>
            <a:r>
              <a:rPr b="1" lang="en" sz="1100">
                <a:latin typeface="Montserrat"/>
                <a:ea typeface="Montserrat"/>
                <a:cs typeface="Montserrat"/>
                <a:sym typeface="Montserrat"/>
              </a:rPr>
              <a:t>optional</a:t>
            </a:r>
            <a:endParaRPr b="1"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Executing a model with the </a:t>
            </a:r>
            <a:r>
              <a:rPr lang="en" sz="1100">
                <a:solidFill>
                  <a:srgbClr val="188038"/>
                </a:solidFill>
                <a:latin typeface="Roboto Mono"/>
                <a:ea typeface="Roboto Mono"/>
                <a:cs typeface="Roboto Mono"/>
                <a:sym typeface="Roboto Mono"/>
              </a:rPr>
              <a:t>dbt run</a:t>
            </a:r>
            <a:r>
              <a:rPr lang="en" sz="1100">
                <a:latin typeface="Montserrat Medium"/>
                <a:ea typeface="Montserrat Medium"/>
                <a:cs typeface="Montserrat Medium"/>
                <a:sym typeface="Montserrat Medium"/>
              </a:rPr>
              <a:t> command will create a </a:t>
            </a:r>
            <a:r>
              <a:rPr lang="en" sz="1100">
                <a:solidFill>
                  <a:srgbClr val="188038"/>
                </a:solidFill>
                <a:latin typeface="Roboto Mono"/>
                <a:ea typeface="Roboto Mono"/>
                <a:cs typeface="Roboto Mono"/>
                <a:sym typeface="Roboto Mono"/>
              </a:rPr>
              <a:t>table</a:t>
            </a:r>
            <a:r>
              <a:rPr lang="en" sz="1100">
                <a:latin typeface="Montserrat Medium"/>
                <a:ea typeface="Montserrat Medium"/>
                <a:cs typeface="Montserrat Medium"/>
                <a:sym typeface="Montserrat Medium"/>
              </a:rPr>
              <a:t> / </a:t>
            </a:r>
            <a:r>
              <a:rPr lang="en" sz="1100">
                <a:solidFill>
                  <a:srgbClr val="188038"/>
                </a:solidFill>
                <a:latin typeface="Roboto Mono"/>
                <a:ea typeface="Roboto Mono"/>
                <a:cs typeface="Roboto Mono"/>
                <a:sym typeface="Roboto Mono"/>
              </a:rPr>
              <a:t>view</a:t>
            </a:r>
            <a:r>
              <a:rPr lang="en" sz="1100">
                <a:latin typeface="Montserrat Medium"/>
                <a:ea typeface="Montserrat Medium"/>
                <a:cs typeface="Montserrat Medium"/>
                <a:sym typeface="Montserrat Medium"/>
              </a:rPr>
              <a:t> in the DWH</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solidFill>
                  <a:schemeClr val="dk1"/>
                </a:solidFill>
                <a:latin typeface="Montserrat Medium"/>
                <a:ea typeface="Montserrat Medium"/>
                <a:cs typeface="Montserrat Medium"/>
                <a:sym typeface="Montserrat Medium"/>
              </a:rPr>
              <a:t>Models are referenced within dbt using the </a:t>
            </a:r>
            <a:r>
              <a:rPr lang="en" sz="1100">
                <a:solidFill>
                  <a:srgbClr val="188038"/>
                </a:solidFill>
                <a:latin typeface="Roboto Mono"/>
                <a:ea typeface="Roboto Mono"/>
                <a:cs typeface="Roboto Mono"/>
                <a:sym typeface="Roboto Mono"/>
              </a:rPr>
              <a:t>ref</a:t>
            </a:r>
            <a:r>
              <a:rPr lang="en" sz="1100">
                <a:solidFill>
                  <a:schemeClr val="dk1"/>
                </a:solidFill>
                <a:latin typeface="Montserrat Medium"/>
                <a:ea typeface="Montserrat Medium"/>
                <a:cs typeface="Montserrat Medium"/>
                <a:sym typeface="Montserrat Medium"/>
              </a:rPr>
              <a:t> function</a:t>
            </a:r>
            <a:endParaRPr sz="1100">
              <a:solidFill>
                <a:schemeClr val="dk1"/>
              </a:solidFill>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There are different materialization modes to choose from:</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table </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view</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incremental table</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ephemeral</a:t>
            </a:r>
            <a:endParaRPr sz="1100">
              <a:solidFill>
                <a:schemeClr val="dk1"/>
              </a:solidFill>
              <a:latin typeface="Montserrat Medium"/>
              <a:ea typeface="Montserrat Medium"/>
              <a:cs typeface="Montserrat Medium"/>
              <a:sym typeface="Montserrat Medium"/>
            </a:endParaRPr>
          </a:p>
        </p:txBody>
      </p:sp>
      <p:pic>
        <p:nvPicPr>
          <p:cNvPr id="461" name="Google Shape;461;p47"/>
          <p:cNvPicPr preferRelativeResize="0"/>
          <p:nvPr/>
        </p:nvPicPr>
        <p:blipFill>
          <a:blip r:embed="rId3">
            <a:alphaModFix/>
          </a:blip>
          <a:stretch>
            <a:fillRect/>
          </a:stretch>
        </p:blipFill>
        <p:spPr>
          <a:xfrm>
            <a:off x="88675" y="1444475"/>
            <a:ext cx="5442000" cy="2663950"/>
          </a:xfrm>
          <a:prstGeom prst="rect">
            <a:avLst/>
          </a:prstGeom>
          <a:noFill/>
          <a:ln>
            <a:noFill/>
          </a:ln>
        </p:spPr>
      </p:pic>
      <p:sp>
        <p:nvSpPr>
          <p:cNvPr id="462" name="Google Shape;462;p47"/>
          <p:cNvSpPr/>
          <p:nvPr/>
        </p:nvSpPr>
        <p:spPr>
          <a:xfrm>
            <a:off x="3184775" y="1845150"/>
            <a:ext cx="1929000" cy="224400"/>
          </a:xfrm>
          <a:prstGeom prst="roundRect">
            <a:avLst>
              <a:gd fmla="val 16667" name="adj"/>
            </a:avLst>
          </a:prstGeom>
          <a:noFill/>
          <a:ln cap="flat" cmpd="sng" w="28575">
            <a:solidFill>
              <a:srgbClr val="1FDC6B"/>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3184775" y="2206875"/>
            <a:ext cx="1659600" cy="224400"/>
          </a:xfrm>
          <a:prstGeom prst="roundRect">
            <a:avLst>
              <a:gd fmla="val 16667" name="adj"/>
            </a:avLst>
          </a:prstGeom>
          <a:noFill/>
          <a:ln cap="flat" cmpd="sng" w="28575">
            <a:solidFill>
              <a:srgbClr val="1FDC6B"/>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69" name="Google Shape;469;p48"/>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70" name="Google Shape;470;p48"/>
          <p:cNvPicPr preferRelativeResize="0"/>
          <p:nvPr/>
        </p:nvPicPr>
        <p:blipFill>
          <a:blip r:embed="rId3">
            <a:alphaModFix/>
          </a:blip>
          <a:stretch>
            <a:fillRect/>
          </a:stretch>
        </p:blipFill>
        <p:spPr>
          <a:xfrm>
            <a:off x="180000" y="1323252"/>
            <a:ext cx="7546926" cy="1993200"/>
          </a:xfrm>
          <a:prstGeom prst="rect">
            <a:avLst/>
          </a:prstGeom>
          <a:noFill/>
          <a:ln cap="flat" cmpd="sng" w="9525">
            <a:solidFill>
              <a:schemeClr val="dk2"/>
            </a:solidFill>
            <a:prstDash val="solid"/>
            <a:round/>
            <a:headEnd len="sm" w="sm" type="none"/>
            <a:tailEnd len="sm" w="sm" type="none"/>
          </a:ln>
        </p:spPr>
      </p:pic>
      <p:pic>
        <p:nvPicPr>
          <p:cNvPr id="471" name="Google Shape;471;p48"/>
          <p:cNvPicPr preferRelativeResize="0"/>
          <p:nvPr/>
        </p:nvPicPr>
        <p:blipFill rotWithShape="1">
          <a:blip r:embed="rId4">
            <a:alphaModFix/>
          </a:blip>
          <a:srcRect b="17756" l="0" r="0" t="0"/>
          <a:stretch/>
        </p:blipFill>
        <p:spPr>
          <a:xfrm>
            <a:off x="3869575" y="2129525"/>
            <a:ext cx="5099801" cy="2623850"/>
          </a:xfrm>
          <a:prstGeom prst="rect">
            <a:avLst/>
          </a:prstGeom>
          <a:noFill/>
          <a:ln cap="flat" cmpd="sng" w="9525">
            <a:solidFill>
              <a:schemeClr val="dk2"/>
            </a:solidFill>
            <a:prstDash val="solid"/>
            <a:round/>
            <a:headEnd len="sm" w="sm" type="none"/>
            <a:tailEnd len="sm" w="sm" type="none"/>
          </a:ln>
        </p:spPr>
      </p:pic>
      <p:sp>
        <p:nvSpPr>
          <p:cNvPr id="472" name="Google Shape;472;p48"/>
          <p:cNvSpPr txBox="1"/>
          <p:nvPr/>
        </p:nvSpPr>
        <p:spPr>
          <a:xfrm>
            <a:off x="180000" y="3356725"/>
            <a:ext cx="3573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To run a model type:</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run</a:t>
            </a:r>
            <a:r>
              <a:rPr lang="en">
                <a:latin typeface="Montserrat Medium"/>
                <a:ea typeface="Montserrat Medium"/>
                <a:cs typeface="Montserrat Medium"/>
                <a:sym typeface="Montserrat Medium"/>
              </a:rPr>
              <a:t>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run </a:t>
            </a:r>
            <a:r>
              <a:rPr lang="en">
                <a:solidFill>
                  <a:srgbClr val="188038"/>
                </a:solidFill>
                <a:latin typeface="Roboto Mono"/>
                <a:ea typeface="Roboto Mono"/>
                <a:cs typeface="Roboto Mono"/>
                <a:sym typeface="Roboto Mono"/>
              </a:rPr>
              <a:t>--select your_model</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dbt run --select +your_model+</a:t>
            </a:r>
            <a:endParaRPr>
              <a:solidFill>
                <a:srgbClr val="188038"/>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78" name="Google Shape;478;p49"/>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79" name="Google Shape;479;p49"/>
          <p:cNvPicPr preferRelativeResize="0"/>
          <p:nvPr/>
        </p:nvPicPr>
        <p:blipFill>
          <a:blip r:embed="rId3">
            <a:alphaModFix/>
          </a:blip>
          <a:stretch>
            <a:fillRect/>
          </a:stretch>
        </p:blipFill>
        <p:spPr>
          <a:xfrm>
            <a:off x="179999" y="1263425"/>
            <a:ext cx="6025450" cy="1517625"/>
          </a:xfrm>
          <a:prstGeom prst="rect">
            <a:avLst/>
          </a:prstGeom>
          <a:noFill/>
          <a:ln>
            <a:noFill/>
          </a:ln>
        </p:spPr>
      </p:pic>
      <p:pic>
        <p:nvPicPr>
          <p:cNvPr id="480" name="Google Shape;480;p49"/>
          <p:cNvPicPr preferRelativeResize="0"/>
          <p:nvPr/>
        </p:nvPicPr>
        <p:blipFill>
          <a:blip r:embed="rId4">
            <a:alphaModFix/>
          </a:blip>
          <a:stretch>
            <a:fillRect/>
          </a:stretch>
        </p:blipFill>
        <p:spPr>
          <a:xfrm>
            <a:off x="6357850" y="1263425"/>
            <a:ext cx="2635800" cy="3784599"/>
          </a:xfrm>
          <a:prstGeom prst="rect">
            <a:avLst/>
          </a:prstGeom>
          <a:noFill/>
          <a:ln cap="flat" cmpd="sng" w="9525">
            <a:solidFill>
              <a:schemeClr val="dk2"/>
            </a:solidFill>
            <a:prstDash val="solid"/>
            <a:round/>
            <a:headEnd len="sm" w="sm" type="none"/>
            <a:tailEnd len="sm" w="sm" type="none"/>
          </a:ln>
        </p:spPr>
      </p:pic>
      <p:cxnSp>
        <p:nvCxnSpPr>
          <p:cNvPr id="481" name="Google Shape;481;p49"/>
          <p:cNvCxnSpPr/>
          <p:nvPr/>
        </p:nvCxnSpPr>
        <p:spPr>
          <a:xfrm rot="10800000">
            <a:off x="5621850" y="2220575"/>
            <a:ext cx="1158900" cy="777300"/>
          </a:xfrm>
          <a:prstGeom prst="straightConnector1">
            <a:avLst/>
          </a:prstGeom>
          <a:noFill/>
          <a:ln cap="flat" cmpd="sng" w="19050">
            <a:solidFill>
              <a:srgbClr val="FB8C00"/>
            </a:solidFill>
            <a:prstDash val="solid"/>
            <a:round/>
            <a:headEnd len="med" w="med" type="none"/>
            <a:tailEnd len="med" w="med" type="triangle"/>
          </a:ln>
        </p:spPr>
      </p:cxnSp>
      <p:sp>
        <p:nvSpPr>
          <p:cNvPr id="482" name="Google Shape;482;p49"/>
          <p:cNvSpPr/>
          <p:nvPr/>
        </p:nvSpPr>
        <p:spPr>
          <a:xfrm>
            <a:off x="2055900" y="1936300"/>
            <a:ext cx="4739800" cy="2070850"/>
          </a:xfrm>
          <a:custGeom>
            <a:rect b="b" l="l" r="r" t="t"/>
            <a:pathLst>
              <a:path extrusionOk="0" h="82834" w="189592">
                <a:moveTo>
                  <a:pt x="189592" y="82834"/>
                </a:moveTo>
                <a:cubicBezTo>
                  <a:pt x="181917" y="75109"/>
                  <a:pt x="175139" y="50289"/>
                  <a:pt x="143540" y="36483"/>
                </a:cubicBezTo>
                <a:cubicBezTo>
                  <a:pt x="111941" y="22677"/>
                  <a:pt x="23923" y="6081"/>
                  <a:pt x="0" y="0"/>
                </a:cubicBezTo>
              </a:path>
            </a:pathLst>
          </a:custGeom>
          <a:noFill/>
          <a:ln cap="flat" cmpd="sng" w="19050">
            <a:solidFill>
              <a:srgbClr val="FB8C00"/>
            </a:solidFill>
            <a:prstDash val="solid"/>
            <a:round/>
            <a:headEnd len="med" w="med" type="none"/>
            <a:tailEnd len="med" w="med" type="triangle"/>
          </a:ln>
        </p:spPr>
      </p:sp>
      <p:sp>
        <p:nvSpPr>
          <p:cNvPr id="483" name="Google Shape;483;p49"/>
          <p:cNvSpPr/>
          <p:nvPr/>
        </p:nvSpPr>
        <p:spPr>
          <a:xfrm>
            <a:off x="2108225" y="2369900"/>
            <a:ext cx="4739800" cy="2387690"/>
          </a:xfrm>
          <a:custGeom>
            <a:rect b="b" l="l" r="r" t="t"/>
            <a:pathLst>
              <a:path extrusionOk="0" h="82834" w="189592">
                <a:moveTo>
                  <a:pt x="189592" y="82834"/>
                </a:moveTo>
                <a:cubicBezTo>
                  <a:pt x="181917" y="75109"/>
                  <a:pt x="175139" y="50289"/>
                  <a:pt x="143540" y="36483"/>
                </a:cubicBezTo>
                <a:cubicBezTo>
                  <a:pt x="111941" y="22677"/>
                  <a:pt x="23923" y="6081"/>
                  <a:pt x="0" y="0"/>
                </a:cubicBezTo>
              </a:path>
            </a:pathLst>
          </a:custGeom>
          <a:noFill/>
          <a:ln cap="flat" cmpd="sng" w="19050">
            <a:solidFill>
              <a:srgbClr val="FB8C00"/>
            </a:solidFill>
            <a:prstDash val="solid"/>
            <a:round/>
            <a:headEnd len="med" w="med" type="none"/>
            <a:tailEnd len="med" w="med" type="triangle"/>
          </a:ln>
        </p:spPr>
      </p:sp>
      <p:sp>
        <p:nvSpPr>
          <p:cNvPr id="484" name="Google Shape;484;p49"/>
          <p:cNvSpPr txBox="1"/>
          <p:nvPr/>
        </p:nvSpPr>
        <p:spPr>
          <a:xfrm>
            <a:off x="747725" y="4193475"/>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sources</a:t>
            </a:r>
            <a:endParaRPr>
              <a:latin typeface="Montserrat Medium"/>
              <a:ea typeface="Montserrat Medium"/>
              <a:cs typeface="Montserrat Medium"/>
              <a:sym typeface="Montserrat Medium"/>
            </a:endParaRPr>
          </a:p>
        </p:txBody>
      </p:sp>
      <p:sp>
        <p:nvSpPr>
          <p:cNvPr id="485" name="Google Shape;485;p49"/>
          <p:cNvSpPr/>
          <p:nvPr/>
        </p:nvSpPr>
        <p:spPr>
          <a:xfrm>
            <a:off x="1013075" y="34482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txBox="1"/>
          <p:nvPr/>
        </p:nvSpPr>
        <p:spPr>
          <a:xfrm>
            <a:off x="2840900" y="4220000"/>
            <a:ext cx="3169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model</a:t>
            </a:r>
            <a:br>
              <a:rPr lang="en">
                <a:latin typeface="Montserrat Medium"/>
                <a:ea typeface="Montserrat Medium"/>
                <a:cs typeface="Montserrat Medium"/>
                <a:sym typeface="Montserrat Medium"/>
              </a:rPr>
            </a:br>
            <a:r>
              <a:rPr lang="en" sz="900">
                <a:solidFill>
                  <a:srgbClr val="188038"/>
                </a:solidFill>
                <a:latin typeface="Roboto Mono"/>
                <a:ea typeface="Roboto Mono"/>
                <a:cs typeface="Roboto Mono"/>
                <a:sym typeface="Roboto Mono"/>
              </a:rPr>
              <a:t>{{ source ( ‘schema’, ‘table’ ) }}</a:t>
            </a:r>
            <a:endParaRPr sz="900">
              <a:latin typeface="Montserrat Medium"/>
              <a:ea typeface="Montserrat Medium"/>
              <a:cs typeface="Montserrat Medium"/>
              <a:sym typeface="Montserrat Medium"/>
            </a:endParaRPr>
          </a:p>
        </p:txBody>
      </p:sp>
      <p:sp>
        <p:nvSpPr>
          <p:cNvPr id="487" name="Google Shape;487;p49"/>
          <p:cNvSpPr/>
          <p:nvPr/>
        </p:nvSpPr>
        <p:spPr>
          <a:xfrm>
            <a:off x="4010900" y="34482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Today’s agenda</a:t>
            </a:r>
            <a:endParaRPr sz="2400"/>
          </a:p>
          <a:p>
            <a:pPr indent="0" lvl="0" marL="0" rtl="0" algn="l">
              <a:lnSpc>
                <a:spcPct val="100000"/>
              </a:lnSpc>
              <a:spcBef>
                <a:spcPts val="0"/>
              </a:spcBef>
              <a:spcAft>
                <a:spcPts val="0"/>
              </a:spcAft>
              <a:buSzPts val="2000"/>
              <a:buNone/>
            </a:pPr>
            <a:r>
              <a:t/>
            </a:r>
            <a:endParaRPr sz="2700"/>
          </a:p>
        </p:txBody>
      </p:sp>
      <p:sp>
        <p:nvSpPr>
          <p:cNvPr id="128" name="Google Shape;128;p23"/>
          <p:cNvSpPr/>
          <p:nvPr/>
        </p:nvSpPr>
        <p:spPr>
          <a:xfrm>
            <a:off x="114575" y="951200"/>
            <a:ext cx="4289100" cy="22548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Session 1 -</a:t>
            </a:r>
            <a:r>
              <a:rPr b="1" lang="en" sz="1300">
                <a:solidFill>
                  <a:srgbClr val="062C3F"/>
                </a:solidFill>
                <a:latin typeface="Montserrat"/>
                <a:ea typeface="Montserrat"/>
                <a:cs typeface="Montserrat"/>
                <a:sym typeface="Montserrat"/>
              </a:rPr>
              <a:t> </a:t>
            </a:r>
            <a:r>
              <a:rPr b="1" lang="en" sz="1300">
                <a:solidFill>
                  <a:srgbClr val="062C3F"/>
                </a:solidFill>
                <a:latin typeface="Montserrat"/>
                <a:ea typeface="Montserrat"/>
                <a:cs typeface="Montserrat"/>
                <a:sym typeface="Montserrat"/>
              </a:rPr>
              <a:t>Introduction to Modern Data Stack</a:t>
            </a:r>
            <a:endParaRPr b="1"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What is Modern Data Stack? Intro</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Key components of MDS</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Core concepts of dbt</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Hands-on exercises</a:t>
            </a:r>
            <a:endParaRPr sz="13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a:solidFill>
                <a:srgbClr val="062C3F"/>
              </a:solidFill>
              <a:latin typeface="Montserrat"/>
              <a:ea typeface="Montserrat"/>
              <a:cs typeface="Montserrat"/>
              <a:sym typeface="Montserrat"/>
            </a:endParaRPr>
          </a:p>
        </p:txBody>
      </p:sp>
      <p:sp>
        <p:nvSpPr>
          <p:cNvPr id="129" name="Google Shape;129;p23"/>
          <p:cNvSpPr/>
          <p:nvPr/>
        </p:nvSpPr>
        <p:spPr>
          <a:xfrm>
            <a:off x="4627125" y="951200"/>
            <a:ext cx="4380000" cy="22548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Session 2 - </a:t>
            </a:r>
            <a:r>
              <a:rPr b="1" lang="en" sz="1300">
                <a:solidFill>
                  <a:srgbClr val="062C3F"/>
                </a:solidFill>
                <a:latin typeface="Montserrat"/>
                <a:ea typeface="Montserrat"/>
                <a:cs typeface="Montserrat"/>
                <a:sym typeface="Montserrat"/>
              </a:rPr>
              <a:t>Simple end-do-end data pipeline</a:t>
            </a:r>
            <a:endParaRPr b="1"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Transforming data using SQL with dbt</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Data testing using dbt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Hands-on exercises</a:t>
            </a:r>
            <a:endParaRPr sz="13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a:solidFill>
                <a:srgbClr val="062C3F"/>
              </a:solidFill>
              <a:latin typeface="Montserrat"/>
              <a:ea typeface="Montserrat"/>
              <a:cs typeface="Montserrat"/>
              <a:sym typeface="Montserrat"/>
            </a:endParaRPr>
          </a:p>
        </p:txBody>
      </p:sp>
      <p:sp>
        <p:nvSpPr>
          <p:cNvPr id="130" name="Google Shape;130;p23"/>
          <p:cNvSpPr/>
          <p:nvPr/>
        </p:nvSpPr>
        <p:spPr>
          <a:xfrm>
            <a:off x="114575" y="3327700"/>
            <a:ext cx="4803000" cy="1702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Session 3 - d</a:t>
            </a:r>
            <a:r>
              <a:rPr b="1" lang="en" sz="1300">
                <a:solidFill>
                  <a:srgbClr val="062C3F"/>
                </a:solidFill>
                <a:latin typeface="Montserrat"/>
                <a:ea typeface="Montserrat"/>
                <a:cs typeface="Montserrat"/>
                <a:sym typeface="Montserrat"/>
              </a:rPr>
              <a:t>ata pipeline scheduling, deployment, advanced dbt concepts</a:t>
            </a:r>
            <a:endParaRPr b="1"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Productionalization of dbt models</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Data Catalog</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Advanced concepts of dbt</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Connecting to BI Tool: Looker Studio</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Hands-on exercises</a:t>
            </a:r>
            <a:endParaRPr sz="1300">
              <a:solidFill>
                <a:srgbClr val="062C3F"/>
              </a:solidFill>
              <a:latin typeface="Montserrat"/>
              <a:ea typeface="Montserrat"/>
              <a:cs typeface="Montserrat"/>
              <a:sym typeface="Montserrat"/>
            </a:endParaRPr>
          </a:p>
        </p:txBody>
      </p:sp>
      <p:sp>
        <p:nvSpPr>
          <p:cNvPr id="131" name="Google Shape;131;p23"/>
          <p:cNvSpPr/>
          <p:nvPr/>
        </p:nvSpPr>
        <p:spPr>
          <a:xfrm>
            <a:off x="5105150" y="3327700"/>
            <a:ext cx="3902100" cy="1702500"/>
          </a:xfrm>
          <a:prstGeom prst="roundRect">
            <a:avLst>
              <a:gd fmla="val 9434" name="adj"/>
            </a:avLst>
          </a:prstGeom>
          <a:solidFill>
            <a:srgbClr val="1FDC6B"/>
          </a:solid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Today’s </a:t>
            </a:r>
            <a:r>
              <a:rPr b="1" lang="en" sz="1200">
                <a:solidFill>
                  <a:schemeClr val="lt1"/>
                </a:solidFill>
                <a:latin typeface="Montserrat"/>
                <a:ea typeface="Montserrat"/>
                <a:cs typeface="Montserrat"/>
                <a:sym typeface="Montserrat"/>
              </a:rPr>
              <a:t>schedule</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09:00 - 10:30 	- Session 1</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11</a:t>
            </a:r>
            <a:r>
              <a:rPr b="1" lang="en" sz="1200">
                <a:solidFill>
                  <a:schemeClr val="lt1"/>
                </a:solidFill>
                <a:latin typeface="Montserrat"/>
                <a:ea typeface="Montserrat"/>
                <a:cs typeface="Montserrat"/>
                <a:sym typeface="Montserrat"/>
              </a:rPr>
              <a:t>:00</a:t>
            </a:r>
            <a:r>
              <a:rPr b="1" lang="en" sz="1200">
                <a:solidFill>
                  <a:schemeClr val="lt1"/>
                </a:solidFill>
                <a:latin typeface="Montserrat"/>
                <a:ea typeface="Montserrat"/>
                <a:cs typeface="Montserrat"/>
                <a:sym typeface="Montserrat"/>
              </a:rPr>
              <a:t>  -  12:30	- Session 2</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13:30  -  15:00	- Session 3</a:t>
            </a:r>
            <a:endParaRPr b="1"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15:30  -  17:00	- Session 4 (Q&amp;A)</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200">
                <a:solidFill>
                  <a:schemeClr val="lt1"/>
                </a:solidFill>
                <a:latin typeface="Montserrat"/>
                <a:ea typeface="Montserrat"/>
                <a:cs typeface="Montserrat"/>
                <a:sym typeface="Montserrat"/>
              </a:rPr>
              <a:t>Lunch Break: 12:30 - 13:30</a:t>
            </a:r>
            <a:endParaRPr b="1" sz="12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493" name="Google Shape;493;p50"/>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94" name="Google Shape;494;p50"/>
          <p:cNvPicPr preferRelativeResize="0"/>
          <p:nvPr/>
        </p:nvPicPr>
        <p:blipFill>
          <a:blip r:embed="rId3">
            <a:alphaModFix/>
          </a:blip>
          <a:stretch>
            <a:fillRect/>
          </a:stretch>
        </p:blipFill>
        <p:spPr>
          <a:xfrm>
            <a:off x="258725" y="1362225"/>
            <a:ext cx="5754349" cy="2816850"/>
          </a:xfrm>
          <a:prstGeom prst="rect">
            <a:avLst/>
          </a:prstGeom>
          <a:noFill/>
          <a:ln cap="flat" cmpd="sng" w="9525">
            <a:solidFill>
              <a:schemeClr val="dk2"/>
            </a:solidFill>
            <a:prstDash val="solid"/>
            <a:round/>
            <a:headEnd len="sm" w="sm" type="none"/>
            <a:tailEnd len="sm" w="sm" type="none"/>
          </a:ln>
        </p:spPr>
      </p:pic>
      <p:pic>
        <p:nvPicPr>
          <p:cNvPr id="495" name="Google Shape;495;p50"/>
          <p:cNvPicPr preferRelativeResize="0"/>
          <p:nvPr/>
        </p:nvPicPr>
        <p:blipFill>
          <a:blip r:embed="rId4">
            <a:alphaModFix/>
          </a:blip>
          <a:stretch>
            <a:fillRect/>
          </a:stretch>
        </p:blipFill>
        <p:spPr>
          <a:xfrm>
            <a:off x="1782175" y="1157925"/>
            <a:ext cx="6314351" cy="37257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1"/>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foundation of a dbt data pipeline</a:t>
            </a:r>
            <a:endParaRPr/>
          </a:p>
        </p:txBody>
      </p:sp>
      <p:sp>
        <p:nvSpPr>
          <p:cNvPr id="501" name="Google Shape;501;p51"/>
          <p:cNvSpPr txBox="1"/>
          <p:nvPr/>
        </p:nvSpPr>
        <p:spPr>
          <a:xfrm>
            <a:off x="5432175" y="12470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502" name="Google Shape;502;p51"/>
          <p:cNvSpPr txBox="1"/>
          <p:nvPr/>
        </p:nvSpPr>
        <p:spPr>
          <a:xfrm>
            <a:off x="303750" y="3964875"/>
            <a:ext cx="1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sources</a:t>
            </a:r>
            <a:endParaRPr>
              <a:latin typeface="Montserrat Medium"/>
              <a:ea typeface="Montserrat Medium"/>
              <a:cs typeface="Montserrat Medium"/>
              <a:sym typeface="Montserrat Medium"/>
            </a:endParaRPr>
          </a:p>
        </p:txBody>
      </p:sp>
      <p:sp>
        <p:nvSpPr>
          <p:cNvPr id="503" name="Google Shape;503;p51"/>
          <p:cNvSpPr/>
          <p:nvPr/>
        </p:nvSpPr>
        <p:spPr>
          <a:xfrm>
            <a:off x="569100" y="32196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txBox="1"/>
          <p:nvPr/>
        </p:nvSpPr>
        <p:spPr>
          <a:xfrm>
            <a:off x="1843725" y="3991400"/>
            <a:ext cx="3169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model</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sz="1200">
                <a:latin typeface="Montserrat Medium"/>
                <a:ea typeface="Montserrat Medium"/>
                <a:cs typeface="Montserrat Medium"/>
                <a:sym typeface="Montserrat Medium"/>
              </a:rPr>
              <a:t>referencing sources</a:t>
            </a:r>
            <a:br>
              <a:rPr lang="en">
                <a:latin typeface="Montserrat Medium"/>
                <a:ea typeface="Montserrat Medium"/>
                <a:cs typeface="Montserrat Medium"/>
                <a:sym typeface="Montserrat Medium"/>
              </a:rPr>
            </a:br>
            <a:r>
              <a:rPr lang="en" sz="900">
                <a:solidFill>
                  <a:srgbClr val="188038"/>
                </a:solidFill>
                <a:latin typeface="Roboto Mono"/>
                <a:ea typeface="Roboto Mono"/>
                <a:cs typeface="Roboto Mono"/>
                <a:sym typeface="Roboto Mono"/>
              </a:rPr>
              <a:t>{{ source ( ‘schema’, ‘table’ ) }}</a:t>
            </a:r>
            <a:endParaRPr sz="900">
              <a:latin typeface="Montserrat Medium"/>
              <a:ea typeface="Montserrat Medium"/>
              <a:cs typeface="Montserrat Medium"/>
              <a:sym typeface="Montserrat Medium"/>
            </a:endParaRPr>
          </a:p>
        </p:txBody>
      </p:sp>
      <p:sp>
        <p:nvSpPr>
          <p:cNvPr id="505" name="Google Shape;505;p51"/>
          <p:cNvSpPr/>
          <p:nvPr/>
        </p:nvSpPr>
        <p:spPr>
          <a:xfrm>
            <a:off x="3013725" y="32196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txBox="1"/>
          <p:nvPr/>
        </p:nvSpPr>
        <p:spPr>
          <a:xfrm>
            <a:off x="5193000" y="3991400"/>
            <a:ext cx="3169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dbt models</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sz="1200">
                <a:latin typeface="Montserrat Medium"/>
                <a:ea typeface="Montserrat Medium"/>
                <a:cs typeface="Montserrat Medium"/>
                <a:sym typeface="Montserrat Medium"/>
              </a:rPr>
              <a:t>referencing other dbt entities</a:t>
            </a:r>
            <a:br>
              <a:rPr lang="en">
                <a:latin typeface="Montserrat Medium"/>
                <a:ea typeface="Montserrat Medium"/>
                <a:cs typeface="Montserrat Medium"/>
                <a:sym typeface="Montserrat Medium"/>
              </a:rPr>
            </a:br>
            <a:r>
              <a:rPr lang="en" sz="900">
                <a:solidFill>
                  <a:srgbClr val="188038"/>
                </a:solidFill>
                <a:latin typeface="Roboto Mono"/>
                <a:ea typeface="Roboto Mono"/>
                <a:cs typeface="Roboto Mono"/>
                <a:sym typeface="Roboto Mono"/>
              </a:rPr>
              <a:t>{{ ref( ‘model_name’ ) }}</a:t>
            </a:r>
            <a:endParaRPr sz="900">
              <a:solidFill>
                <a:srgbClr val="188038"/>
              </a:solidFill>
              <a:latin typeface="Roboto Mono"/>
              <a:ea typeface="Roboto Mono"/>
              <a:cs typeface="Roboto Mono"/>
              <a:sym typeface="Roboto Mono"/>
            </a:endParaRPr>
          </a:p>
          <a:p>
            <a:pPr indent="0" lvl="0" marL="0" rtl="0" algn="ctr">
              <a:spcBef>
                <a:spcPts val="0"/>
              </a:spcBef>
              <a:spcAft>
                <a:spcPts val="0"/>
              </a:spcAft>
              <a:buClr>
                <a:schemeClr val="dk1"/>
              </a:buClr>
              <a:buSzPts val="1100"/>
              <a:buFont typeface="Arial"/>
              <a:buNone/>
            </a:pPr>
            <a:r>
              <a:rPr lang="en" sz="900">
                <a:solidFill>
                  <a:srgbClr val="188038"/>
                </a:solidFill>
                <a:latin typeface="Roboto Mono"/>
                <a:ea typeface="Roboto Mono"/>
                <a:cs typeface="Roboto Mono"/>
                <a:sym typeface="Roboto Mono"/>
              </a:rPr>
              <a:t>{{ ref( seed_name) }}</a:t>
            </a:r>
            <a:endParaRPr sz="900">
              <a:solidFill>
                <a:srgbClr val="188038"/>
              </a:solidFill>
              <a:latin typeface="Roboto Mono"/>
              <a:ea typeface="Roboto Mono"/>
              <a:cs typeface="Roboto Mono"/>
              <a:sym typeface="Roboto Mono"/>
            </a:endParaRPr>
          </a:p>
        </p:txBody>
      </p:sp>
      <p:sp>
        <p:nvSpPr>
          <p:cNvPr id="507" name="Google Shape;507;p51"/>
          <p:cNvSpPr/>
          <p:nvPr/>
        </p:nvSpPr>
        <p:spPr>
          <a:xfrm>
            <a:off x="6363000" y="3219625"/>
            <a:ext cx="829800" cy="696000"/>
          </a:xfrm>
          <a:prstGeom prst="upArrow">
            <a:avLst>
              <a:gd fmla="val 47746" name="adj1"/>
              <a:gd fmla="val 348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51"/>
          <p:cNvPicPr preferRelativeResize="0"/>
          <p:nvPr/>
        </p:nvPicPr>
        <p:blipFill rotWithShape="1">
          <a:blip r:embed="rId3">
            <a:alphaModFix/>
          </a:blip>
          <a:srcRect b="13193" l="0" r="0" t="8967"/>
          <a:stretch/>
        </p:blipFill>
        <p:spPr>
          <a:xfrm>
            <a:off x="135150" y="1366650"/>
            <a:ext cx="8559474" cy="1764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nvSpPr>
        <p:spPr>
          <a:xfrm>
            <a:off x="1226075" y="1472850"/>
            <a:ext cx="68481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Medium"/>
                <a:ea typeface="Montserrat Medium"/>
                <a:cs typeface="Montserrat Medium"/>
                <a:sym typeface="Montserrat Medium"/>
              </a:rPr>
              <a:t>Hands-on exercises:</a:t>
            </a:r>
            <a:endParaRPr sz="30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Open </a:t>
            </a:r>
            <a:r>
              <a:rPr lang="en" sz="1800">
                <a:solidFill>
                  <a:srgbClr val="188038"/>
                </a:solidFill>
                <a:latin typeface="Roboto Mono"/>
                <a:ea typeface="Roboto Mono"/>
                <a:cs typeface="Roboto Mono"/>
                <a:sym typeface="Roboto Mono"/>
              </a:rPr>
              <a:t>Session_2a.md</a:t>
            </a:r>
            <a:r>
              <a:rPr lang="en" sz="1800">
                <a:latin typeface="Montserrat Medium"/>
                <a:ea typeface="Montserrat Medium"/>
                <a:cs typeface="Montserrat Medium"/>
                <a:sym typeface="Montserrat Medium"/>
              </a:rPr>
              <a:t> and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…create your local data pipeline!</a:t>
            </a:r>
            <a:endParaRPr sz="1800">
              <a:latin typeface="Montserrat Medium"/>
              <a:ea typeface="Montserrat Medium"/>
              <a:cs typeface="Montserrat Medium"/>
              <a:sym typeface="Montserrat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Models: metaconfig YAML files</a:t>
            </a:r>
            <a:endParaRPr/>
          </a:p>
        </p:txBody>
      </p:sp>
      <p:sp>
        <p:nvSpPr>
          <p:cNvPr id="519" name="Google Shape;519;p53"/>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520" name="Google Shape;520;p53"/>
          <p:cNvPicPr preferRelativeResize="0"/>
          <p:nvPr/>
        </p:nvPicPr>
        <p:blipFill>
          <a:blip r:embed="rId3">
            <a:alphaModFix/>
          </a:blip>
          <a:stretch>
            <a:fillRect/>
          </a:stretch>
        </p:blipFill>
        <p:spPr>
          <a:xfrm>
            <a:off x="180000" y="1112525"/>
            <a:ext cx="5711101" cy="3748650"/>
          </a:xfrm>
          <a:prstGeom prst="rect">
            <a:avLst/>
          </a:prstGeom>
          <a:noFill/>
          <a:ln cap="flat" cmpd="sng" w="9525">
            <a:solidFill>
              <a:schemeClr val="dk2"/>
            </a:solidFill>
            <a:prstDash val="solid"/>
            <a:round/>
            <a:headEnd len="sm" w="sm" type="none"/>
            <a:tailEnd len="sm" w="sm" type="none"/>
          </a:ln>
        </p:spPr>
      </p:pic>
      <p:sp>
        <p:nvSpPr>
          <p:cNvPr id="521" name="Google Shape;521;p53"/>
          <p:cNvSpPr txBox="1"/>
          <p:nvPr/>
        </p:nvSpPr>
        <p:spPr>
          <a:xfrm>
            <a:off x="5891100" y="1112525"/>
            <a:ext cx="3114300" cy="327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Metaconfig </a:t>
            </a:r>
            <a:r>
              <a:rPr lang="en" sz="1100">
                <a:solidFill>
                  <a:srgbClr val="188038"/>
                </a:solidFill>
                <a:latin typeface="Roboto Mono"/>
                <a:ea typeface="Roboto Mono"/>
                <a:cs typeface="Roboto Mono"/>
                <a:sym typeface="Roboto Mono"/>
              </a:rPr>
              <a:t>YAML</a:t>
            </a:r>
            <a:r>
              <a:rPr lang="en" sz="1100">
                <a:latin typeface="Montserrat Medium"/>
                <a:ea typeface="Montserrat Medium"/>
                <a:cs typeface="Montserrat Medium"/>
                <a:sym typeface="Montserrat Medium"/>
              </a:rPr>
              <a:t> file stores descriptive information about the model.</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The </a:t>
            </a:r>
            <a:r>
              <a:rPr lang="en" sz="1100">
                <a:solidFill>
                  <a:srgbClr val="188038"/>
                </a:solidFill>
                <a:latin typeface="Roboto Mono"/>
                <a:ea typeface="Roboto Mono"/>
                <a:cs typeface="Roboto Mono"/>
                <a:sym typeface="Roboto Mono"/>
              </a:rPr>
              <a:t>YAML</a:t>
            </a:r>
            <a:r>
              <a:rPr lang="en" sz="1100">
                <a:latin typeface="Montserrat Medium"/>
                <a:ea typeface="Montserrat Medium"/>
                <a:cs typeface="Montserrat Medium"/>
                <a:sym typeface="Montserrat Medium"/>
              </a:rPr>
              <a:t> file is optional</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Allows documenting all </a:t>
            </a:r>
            <a:r>
              <a:rPr lang="en" sz="1100">
                <a:solidFill>
                  <a:srgbClr val="188038"/>
                </a:solidFill>
                <a:latin typeface="Roboto Mono"/>
                <a:ea typeface="Roboto Mono"/>
                <a:cs typeface="Roboto Mono"/>
                <a:sym typeface="Roboto Mono"/>
              </a:rPr>
              <a:t>dbt</a:t>
            </a:r>
            <a:r>
              <a:rPr lang="en" sz="1100">
                <a:latin typeface="Montserrat Medium"/>
                <a:ea typeface="Montserrat Medium"/>
                <a:cs typeface="Montserrat Medium"/>
                <a:sym typeface="Montserrat Medium"/>
              </a:rPr>
              <a:t> entities (models, seeds &amp; sources) at their source</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Allows adding </a:t>
            </a:r>
            <a:r>
              <a:rPr b="1" lang="en" sz="1100">
                <a:latin typeface="Montserrat"/>
                <a:ea typeface="Montserrat"/>
                <a:cs typeface="Montserrat"/>
                <a:sym typeface="Montserrat"/>
              </a:rPr>
              <a:t>tests </a:t>
            </a:r>
            <a:r>
              <a:rPr lang="en" sz="1100">
                <a:latin typeface="Montserrat Medium"/>
                <a:ea typeface="Montserrat Medium"/>
                <a:cs typeface="Montserrat Medium"/>
                <a:sym typeface="Montserrat Medium"/>
              </a:rPr>
              <a:t>to all </a:t>
            </a:r>
            <a:r>
              <a:rPr lang="en" sz="1100">
                <a:solidFill>
                  <a:srgbClr val="188038"/>
                </a:solidFill>
                <a:latin typeface="Roboto Mono"/>
                <a:ea typeface="Roboto Mono"/>
                <a:cs typeface="Roboto Mono"/>
                <a:sym typeface="Roboto Mono"/>
              </a:rPr>
              <a:t>dbt</a:t>
            </a:r>
            <a:r>
              <a:rPr lang="en" sz="1100">
                <a:latin typeface="Montserrat Medium"/>
                <a:ea typeface="Montserrat Medium"/>
                <a:cs typeface="Montserrat Medium"/>
                <a:sym typeface="Montserrat Medium"/>
              </a:rPr>
              <a:t> entities</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a:buChar char="●"/>
            </a:pPr>
            <a:r>
              <a:rPr b="1" lang="en" sz="1100">
                <a:latin typeface="Montserrat"/>
                <a:ea typeface="Montserrat"/>
                <a:cs typeface="Montserrat"/>
                <a:sym typeface="Montserrat"/>
              </a:rPr>
              <a:t>Whitespace sensitive!</a:t>
            </a:r>
            <a:endParaRPr b="1"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You can store all model, source and seed metadata in one big yaml file (however, we recommend splitting them to keep the highest granularity - </a:t>
            </a:r>
            <a:br>
              <a:rPr lang="en" sz="1100">
                <a:latin typeface="Montserrat Medium"/>
                <a:ea typeface="Montserrat Medium"/>
                <a:cs typeface="Montserrat Medium"/>
                <a:sym typeface="Montserrat Medium"/>
              </a:rPr>
            </a:br>
            <a:r>
              <a:rPr lang="en" sz="1100">
                <a:latin typeface="Montserrat Medium"/>
                <a:ea typeface="Montserrat Medium"/>
                <a:cs typeface="Montserrat Medium"/>
                <a:sym typeface="Montserrat Medium"/>
              </a:rPr>
              <a:t>ie. 1 SQL file per 1 YAML)</a:t>
            </a:r>
            <a:endParaRPr sz="1100">
              <a:latin typeface="Montserrat Medium"/>
              <a:ea typeface="Montserrat Medium"/>
              <a:cs typeface="Montserrat Medium"/>
              <a:sym typeface="Montserrat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4"/>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pic>
        <p:nvPicPr>
          <p:cNvPr id="527" name="Google Shape;527;p54"/>
          <p:cNvPicPr preferRelativeResize="0"/>
          <p:nvPr/>
        </p:nvPicPr>
        <p:blipFill>
          <a:blip r:embed="rId3">
            <a:alphaModFix/>
          </a:blip>
          <a:stretch>
            <a:fillRect/>
          </a:stretch>
        </p:blipFill>
        <p:spPr>
          <a:xfrm>
            <a:off x="180000" y="1295912"/>
            <a:ext cx="6743226" cy="2293200"/>
          </a:xfrm>
          <a:prstGeom prst="rect">
            <a:avLst/>
          </a:prstGeom>
          <a:noFill/>
          <a:ln cap="flat" cmpd="sng" w="9525">
            <a:solidFill>
              <a:schemeClr val="dk2"/>
            </a:solidFill>
            <a:prstDash val="solid"/>
            <a:round/>
            <a:headEnd len="sm" w="sm" type="none"/>
            <a:tailEnd len="sm" w="sm" type="none"/>
          </a:ln>
        </p:spPr>
      </p:pic>
      <p:sp>
        <p:nvSpPr>
          <p:cNvPr id="528" name="Google Shape;528;p54"/>
          <p:cNvSpPr txBox="1"/>
          <p:nvPr/>
        </p:nvSpPr>
        <p:spPr>
          <a:xfrm>
            <a:off x="-48600" y="3600575"/>
            <a:ext cx="6743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Medium"/>
              <a:buChar char="●"/>
            </a:pPr>
            <a:r>
              <a:rPr lang="en">
                <a:latin typeface="Montserrat Medium"/>
                <a:ea typeface="Montserrat Medium"/>
                <a:cs typeface="Montserrat Medium"/>
                <a:sym typeface="Montserrat Medium"/>
              </a:rPr>
              <a:t>In dbt test is an assertion about your model </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
                <a:latin typeface="Montserrat Medium"/>
                <a:ea typeface="Montserrat Medium"/>
                <a:cs typeface="Montserrat Medium"/>
                <a:sym typeface="Montserrat Medium"/>
              </a:rPr>
              <a:t>it is a SELECT statement</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Char char="●"/>
            </a:pPr>
            <a:r>
              <a:rPr lang="en">
                <a:latin typeface="Montserrat Medium"/>
                <a:ea typeface="Montserrat Medium"/>
                <a:cs typeface="Montserrat Medium"/>
                <a:sym typeface="Montserrat Medium"/>
              </a:rPr>
              <a:t>Test </a:t>
            </a:r>
            <a:r>
              <a:rPr b="1" lang="en">
                <a:solidFill>
                  <a:srgbClr val="CD3131"/>
                </a:solidFill>
                <a:latin typeface="Montserrat"/>
                <a:ea typeface="Montserrat"/>
                <a:cs typeface="Montserrat"/>
                <a:sym typeface="Montserrat"/>
              </a:rPr>
              <a:t>fails</a:t>
            </a:r>
            <a:r>
              <a:rPr lang="en">
                <a:solidFill>
                  <a:srgbClr val="CD3131"/>
                </a:solidFill>
                <a:latin typeface="Montserrat Medium"/>
                <a:ea typeface="Montserrat Medium"/>
                <a:cs typeface="Montserrat Medium"/>
                <a:sym typeface="Montserrat Medium"/>
              </a:rPr>
              <a:t> </a:t>
            </a:r>
            <a:r>
              <a:rPr lang="en">
                <a:latin typeface="Montserrat Medium"/>
                <a:ea typeface="Montserrat Medium"/>
                <a:cs typeface="Montserrat Medium"/>
                <a:sym typeface="Montserrat Medium"/>
              </a:rPr>
              <a:t>whenever at least one record is returned</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Char char="●"/>
            </a:pPr>
            <a:r>
              <a:rPr lang="en">
                <a:latin typeface="Montserrat Medium"/>
                <a:ea typeface="Montserrat Medium"/>
                <a:cs typeface="Montserrat Medium"/>
                <a:sym typeface="Montserrat Medium"/>
              </a:rPr>
              <a:t>Test </a:t>
            </a:r>
            <a:r>
              <a:rPr b="1" lang="en">
                <a:solidFill>
                  <a:srgbClr val="188038"/>
                </a:solidFill>
                <a:latin typeface="Montserrat"/>
                <a:ea typeface="Montserrat"/>
                <a:cs typeface="Montserrat"/>
                <a:sym typeface="Montserrat"/>
              </a:rPr>
              <a:t>passes</a:t>
            </a:r>
            <a:r>
              <a:rPr lang="en">
                <a:latin typeface="Montserrat Medium"/>
                <a:ea typeface="Montserrat Medium"/>
                <a:cs typeface="Montserrat Medium"/>
                <a:sym typeface="Montserrat Medium"/>
              </a:rPr>
              <a:t> whenever no data is returned</a:t>
            </a:r>
            <a:endParaRPr>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
                <a:latin typeface="Montserrat Medium"/>
                <a:ea typeface="Montserrat Medium"/>
                <a:cs typeface="Montserrat Medium"/>
                <a:sym typeface="Montserrat Medium"/>
              </a:rPr>
              <a:t>There are two types of tests: </a:t>
            </a:r>
            <a:r>
              <a:rPr b="1" lang="en">
                <a:solidFill>
                  <a:srgbClr val="188038"/>
                </a:solidFill>
                <a:latin typeface="Roboto Mono"/>
                <a:ea typeface="Roboto Mono"/>
                <a:cs typeface="Roboto Mono"/>
                <a:sym typeface="Roboto Mono"/>
              </a:rPr>
              <a:t>generic</a:t>
            </a:r>
            <a:r>
              <a:rPr b="1" lang="en">
                <a:latin typeface="Montserrat"/>
                <a:ea typeface="Montserrat"/>
                <a:cs typeface="Montserrat"/>
                <a:sym typeface="Montserrat"/>
              </a:rPr>
              <a:t> </a:t>
            </a:r>
            <a:r>
              <a:rPr lang="en">
                <a:latin typeface="Montserrat Medium"/>
                <a:ea typeface="Montserrat Medium"/>
                <a:cs typeface="Montserrat Medium"/>
                <a:sym typeface="Montserrat Medium"/>
              </a:rPr>
              <a:t>and </a:t>
            </a:r>
            <a:r>
              <a:rPr b="1" lang="en">
                <a:solidFill>
                  <a:srgbClr val="188038"/>
                </a:solidFill>
                <a:latin typeface="Roboto Mono"/>
                <a:ea typeface="Roboto Mono"/>
                <a:cs typeface="Roboto Mono"/>
                <a:sym typeface="Roboto Mono"/>
              </a:rPr>
              <a:t>singular</a:t>
            </a:r>
            <a:endParaRPr>
              <a:latin typeface="Montserrat Medium"/>
              <a:ea typeface="Montserrat Medium"/>
              <a:cs typeface="Montserrat Medium"/>
              <a:sym typeface="Montserrat Medium"/>
            </a:endParaRPr>
          </a:p>
        </p:txBody>
      </p:sp>
      <p:sp>
        <p:nvSpPr>
          <p:cNvPr id="529" name="Google Shape;529;p54"/>
          <p:cNvSpPr/>
          <p:nvPr/>
        </p:nvSpPr>
        <p:spPr>
          <a:xfrm>
            <a:off x="5965850" y="2938075"/>
            <a:ext cx="2915400" cy="1764300"/>
          </a:xfrm>
          <a:prstGeom prst="rect">
            <a:avLst/>
          </a:prstGeom>
          <a:solidFill>
            <a:srgbClr val="FCFC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Montserrat Medium"/>
                <a:ea typeface="Montserrat Medium"/>
                <a:cs typeface="Montserrat Medium"/>
                <a:sym typeface="Montserrat Medium"/>
              </a:rPr>
              <a:t>To run tests type:</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300">
                <a:solidFill>
                  <a:srgbClr val="188038"/>
                </a:solidFill>
                <a:latin typeface="Roboto Mono"/>
                <a:ea typeface="Roboto Mono"/>
                <a:cs typeface="Roboto Mono"/>
                <a:sym typeface="Roboto Mono"/>
              </a:rPr>
              <a:t>dbt test</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300">
                <a:solidFill>
                  <a:srgbClr val="188038"/>
                </a:solidFill>
                <a:latin typeface="Roboto Mono"/>
                <a:ea typeface="Roboto Mono"/>
                <a:cs typeface="Roboto Mono"/>
                <a:sym typeface="Roboto Mono"/>
              </a:rPr>
              <a:t>dbt test --select model</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300">
                <a:solidFill>
                  <a:srgbClr val="188038"/>
                </a:solidFill>
                <a:latin typeface="Roboto Mono"/>
                <a:ea typeface="Roboto Mono"/>
                <a:cs typeface="Roboto Mono"/>
                <a:sym typeface="Roboto Mono"/>
              </a:rPr>
              <a:t>dbt test --select assertion</a:t>
            </a:r>
            <a:r>
              <a:rPr lang="en" sz="1300">
                <a:solidFill>
                  <a:schemeClr val="dk1"/>
                </a:solidFill>
                <a:latin typeface="Montserrat Medium"/>
                <a:ea typeface="Montserrat Medium"/>
                <a:cs typeface="Montserrat Medium"/>
                <a:sym typeface="Montserrat Medium"/>
              </a:rPr>
              <a:t> </a:t>
            </a:r>
            <a:endParaRPr sz="13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pic>
        <p:nvPicPr>
          <p:cNvPr id="535" name="Google Shape;535;p55"/>
          <p:cNvPicPr preferRelativeResize="0"/>
          <p:nvPr/>
        </p:nvPicPr>
        <p:blipFill>
          <a:blip r:embed="rId3">
            <a:alphaModFix/>
          </a:blip>
          <a:stretch>
            <a:fillRect/>
          </a:stretch>
        </p:blipFill>
        <p:spPr>
          <a:xfrm>
            <a:off x="1812050" y="1149774"/>
            <a:ext cx="7170698" cy="1646002"/>
          </a:xfrm>
          <a:prstGeom prst="rect">
            <a:avLst/>
          </a:prstGeom>
          <a:noFill/>
          <a:ln cap="flat" cmpd="sng" w="9525">
            <a:solidFill>
              <a:schemeClr val="dk2"/>
            </a:solidFill>
            <a:prstDash val="solid"/>
            <a:round/>
            <a:headEnd len="sm" w="sm" type="none"/>
            <a:tailEnd len="sm" w="sm" type="none"/>
          </a:ln>
        </p:spPr>
      </p:pic>
      <p:pic>
        <p:nvPicPr>
          <p:cNvPr id="536" name="Google Shape;536;p55"/>
          <p:cNvPicPr preferRelativeResize="0"/>
          <p:nvPr/>
        </p:nvPicPr>
        <p:blipFill>
          <a:blip r:embed="rId4">
            <a:alphaModFix/>
          </a:blip>
          <a:stretch>
            <a:fillRect/>
          </a:stretch>
        </p:blipFill>
        <p:spPr>
          <a:xfrm>
            <a:off x="1812050" y="2920075"/>
            <a:ext cx="7170709" cy="2103800"/>
          </a:xfrm>
          <a:prstGeom prst="rect">
            <a:avLst/>
          </a:prstGeom>
          <a:noFill/>
          <a:ln cap="flat" cmpd="sng" w="9525">
            <a:solidFill>
              <a:schemeClr val="dk2"/>
            </a:solidFill>
            <a:prstDash val="solid"/>
            <a:round/>
            <a:headEnd len="sm" w="sm" type="none"/>
            <a:tailEnd len="sm" w="sm" type="none"/>
          </a:ln>
        </p:spPr>
      </p:pic>
      <p:sp>
        <p:nvSpPr>
          <p:cNvPr id="537" name="Google Shape;537;p55"/>
          <p:cNvSpPr txBox="1"/>
          <p:nvPr/>
        </p:nvSpPr>
        <p:spPr>
          <a:xfrm>
            <a:off x="426125" y="162230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88038"/>
                </a:solidFill>
                <a:latin typeface="Montserrat"/>
                <a:ea typeface="Montserrat"/>
                <a:cs typeface="Montserrat"/>
                <a:sym typeface="Montserrat"/>
              </a:rPr>
              <a:t>Success</a:t>
            </a:r>
            <a:endParaRPr b="1" sz="1800">
              <a:solidFill>
                <a:srgbClr val="188038"/>
              </a:solidFill>
              <a:latin typeface="Montserrat"/>
              <a:ea typeface="Montserrat"/>
              <a:cs typeface="Montserrat"/>
              <a:sym typeface="Montserrat"/>
            </a:endParaRPr>
          </a:p>
        </p:txBody>
      </p:sp>
      <p:sp>
        <p:nvSpPr>
          <p:cNvPr id="538" name="Google Shape;538;p55"/>
          <p:cNvSpPr txBox="1"/>
          <p:nvPr/>
        </p:nvSpPr>
        <p:spPr>
          <a:xfrm>
            <a:off x="481325" y="3598850"/>
            <a:ext cx="12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D3131"/>
                </a:solidFill>
                <a:latin typeface="Montserrat"/>
                <a:ea typeface="Montserrat"/>
                <a:cs typeface="Montserrat"/>
                <a:sym typeface="Montserrat"/>
              </a:rPr>
              <a:t>Failure</a:t>
            </a:r>
            <a:endParaRPr b="1" sz="1800">
              <a:solidFill>
                <a:srgbClr val="CD313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sp>
        <p:nvSpPr>
          <p:cNvPr id="544" name="Google Shape;544;p56"/>
          <p:cNvSpPr txBox="1"/>
          <p:nvPr/>
        </p:nvSpPr>
        <p:spPr>
          <a:xfrm>
            <a:off x="5143500" y="1226075"/>
            <a:ext cx="40149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Generic tests can be applied to any column</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There are 4 main generic tests: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n</a:t>
            </a:r>
            <a:r>
              <a:rPr lang="en" sz="1200">
                <a:latin typeface="Montserrat Medium"/>
                <a:ea typeface="Montserrat Medium"/>
                <a:cs typeface="Montserrat Medium"/>
                <a:sym typeface="Montserrat Medium"/>
              </a:rPr>
              <a:t>ot_null</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u</a:t>
            </a:r>
            <a:r>
              <a:rPr lang="en" sz="1200">
                <a:latin typeface="Montserrat Medium"/>
                <a:ea typeface="Montserrat Medium"/>
                <a:cs typeface="Montserrat Medium"/>
                <a:sym typeface="Montserrat Medium"/>
              </a:rPr>
              <a:t>nique</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a:t>
            </a:r>
            <a:r>
              <a:rPr lang="en" sz="1200">
                <a:latin typeface="Montserrat Medium"/>
                <a:ea typeface="Montserrat Medium"/>
                <a:cs typeface="Montserrat Medium"/>
                <a:sym typeface="Montserrat Medium"/>
              </a:rPr>
              <a:t>ccepted_values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relationships</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Users can define their own generic test as jinja macros</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a:t>
            </a:r>
            <a:r>
              <a:rPr lang="en" sz="1200">
                <a:latin typeface="Montserrat Medium"/>
                <a:ea typeface="Montserrat Medium"/>
                <a:cs typeface="Montserrat Medium"/>
                <a:sym typeface="Montserrat Medium"/>
              </a:rPr>
              <a:t>bt community has served hundreds of custom generic tests; you can find them in many public packages: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a:t>
            </a:r>
            <a:r>
              <a:rPr lang="en" sz="1200">
                <a:latin typeface="Montserrat Medium"/>
                <a:ea typeface="Montserrat Medium"/>
                <a:cs typeface="Montserrat Medium"/>
                <a:sym typeface="Montserrat Medium"/>
              </a:rPr>
              <a:t>bt-labs / dbt_utils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c</a:t>
            </a:r>
            <a:r>
              <a:rPr lang="en" sz="1200">
                <a:latin typeface="Montserrat Medium"/>
                <a:ea typeface="Montserrat Medium"/>
                <a:cs typeface="Montserrat Medium"/>
                <a:sym typeface="Montserrat Medium"/>
              </a:rPr>
              <a:t>alogica / dbt_expectations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and many more: </a:t>
            </a:r>
            <a:r>
              <a:rPr lang="en" sz="1200" u="sng">
                <a:solidFill>
                  <a:schemeClr val="hlink"/>
                </a:solidFill>
                <a:latin typeface="Montserrat Medium"/>
                <a:ea typeface="Montserrat Medium"/>
                <a:cs typeface="Montserrat Medium"/>
                <a:sym typeface="Montserrat Medium"/>
                <a:hlinkClick r:id="rId3"/>
              </a:rPr>
              <a:t>https://hub.getdbt.com/</a:t>
            </a:r>
            <a:endParaRPr sz="1200">
              <a:latin typeface="Montserrat Medium"/>
              <a:ea typeface="Montserrat Medium"/>
              <a:cs typeface="Montserrat Medium"/>
              <a:sym typeface="Montserrat Medium"/>
            </a:endParaRPr>
          </a:p>
        </p:txBody>
      </p:sp>
      <p:pic>
        <p:nvPicPr>
          <p:cNvPr id="545" name="Google Shape;545;p56"/>
          <p:cNvPicPr preferRelativeResize="0"/>
          <p:nvPr/>
        </p:nvPicPr>
        <p:blipFill>
          <a:blip r:embed="rId4">
            <a:alphaModFix/>
          </a:blip>
          <a:stretch>
            <a:fillRect/>
          </a:stretch>
        </p:blipFill>
        <p:spPr>
          <a:xfrm>
            <a:off x="105250" y="1341825"/>
            <a:ext cx="5140050" cy="254960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quality in dbt: tests</a:t>
            </a:r>
            <a:endParaRPr/>
          </a:p>
        </p:txBody>
      </p:sp>
      <p:sp>
        <p:nvSpPr>
          <p:cNvPr id="551" name="Google Shape;551;p57"/>
          <p:cNvSpPr txBox="1"/>
          <p:nvPr/>
        </p:nvSpPr>
        <p:spPr>
          <a:xfrm>
            <a:off x="5143500" y="1226075"/>
            <a:ext cx="40149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Generic tests can be applied to any column</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There are 4 main generic tests: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not_null</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unique</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accepted_values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relationships</a:t>
            </a:r>
            <a:endParaRPr sz="1200">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SzPts val="1200"/>
              <a:buFont typeface="Montserrat"/>
              <a:buChar char="●"/>
            </a:pPr>
            <a:r>
              <a:rPr b="1" lang="en" sz="1200">
                <a:latin typeface="Montserrat"/>
                <a:ea typeface="Montserrat"/>
                <a:cs typeface="Montserrat"/>
                <a:sym typeface="Montserrat"/>
              </a:rPr>
              <a:t>Users can define their own generic test as jinja macros</a:t>
            </a:r>
            <a:endParaRPr b="1"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dbt community has served hundreds of custom generic tests; you can find them in many public packages: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dbt-labs / dbt_utils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calogica / dbt_expectations</a:t>
            </a:r>
            <a:endParaRPr sz="1200">
              <a:latin typeface="Montserrat Medium"/>
              <a:ea typeface="Montserrat Medium"/>
              <a:cs typeface="Montserrat Medium"/>
              <a:sym typeface="Montserrat Medium"/>
            </a:endParaRPr>
          </a:p>
          <a:p>
            <a:pPr indent="-304800" lvl="1" marL="914400" rtl="0" algn="l">
              <a:lnSpc>
                <a:spcPct val="115000"/>
              </a:lnSpc>
              <a:spcBef>
                <a:spcPts val="0"/>
              </a:spcBef>
              <a:spcAft>
                <a:spcPts val="0"/>
              </a:spcAft>
              <a:buSzPts val="1200"/>
              <a:buFont typeface="Montserrat Medium"/>
              <a:buChar char="○"/>
            </a:pPr>
            <a:r>
              <a:rPr lang="en" sz="1200">
                <a:latin typeface="Montserrat Medium"/>
                <a:ea typeface="Montserrat Medium"/>
                <a:cs typeface="Montserrat Medium"/>
                <a:sym typeface="Montserrat Medium"/>
              </a:rPr>
              <a:t>and many more: </a:t>
            </a:r>
            <a:r>
              <a:rPr lang="en" sz="1200" u="sng">
                <a:solidFill>
                  <a:schemeClr val="hlink"/>
                </a:solidFill>
                <a:latin typeface="Montserrat Medium"/>
                <a:ea typeface="Montserrat Medium"/>
                <a:cs typeface="Montserrat Medium"/>
                <a:sym typeface="Montserrat Medium"/>
                <a:hlinkClick r:id="rId3"/>
              </a:rPr>
              <a:t>https://hub.getdbt.com/</a:t>
            </a:r>
            <a:endParaRPr sz="1200">
              <a:latin typeface="Montserrat Medium"/>
              <a:ea typeface="Montserrat Medium"/>
              <a:cs typeface="Montserrat Medium"/>
              <a:sym typeface="Montserrat Medium"/>
            </a:endParaRPr>
          </a:p>
        </p:txBody>
      </p:sp>
      <p:pic>
        <p:nvPicPr>
          <p:cNvPr id="552" name="Google Shape;552;p57"/>
          <p:cNvPicPr preferRelativeResize="0"/>
          <p:nvPr/>
        </p:nvPicPr>
        <p:blipFill>
          <a:blip r:embed="rId4">
            <a:alphaModFix/>
          </a:blip>
          <a:stretch>
            <a:fillRect/>
          </a:stretch>
        </p:blipFill>
        <p:spPr>
          <a:xfrm>
            <a:off x="85125" y="1344275"/>
            <a:ext cx="5200899" cy="2304025"/>
          </a:xfrm>
          <a:prstGeom prst="rect">
            <a:avLst/>
          </a:prstGeom>
          <a:noFill/>
          <a:ln cap="flat" cmpd="sng" w="9525">
            <a:solidFill>
              <a:schemeClr val="dk2"/>
            </a:solidFill>
            <a:prstDash val="solid"/>
            <a:round/>
            <a:headEnd len="sm" w="sm" type="none"/>
            <a:tailEnd len="sm" w="sm" type="none"/>
          </a:ln>
        </p:spPr>
      </p:pic>
      <p:pic>
        <p:nvPicPr>
          <p:cNvPr id="553" name="Google Shape;553;p57"/>
          <p:cNvPicPr preferRelativeResize="0"/>
          <p:nvPr/>
        </p:nvPicPr>
        <p:blipFill>
          <a:blip r:embed="rId5">
            <a:alphaModFix/>
          </a:blip>
          <a:stretch>
            <a:fillRect/>
          </a:stretch>
        </p:blipFill>
        <p:spPr>
          <a:xfrm>
            <a:off x="1991500" y="3057700"/>
            <a:ext cx="5873901" cy="18391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8"/>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Documentation and graphical lineage</a:t>
            </a:r>
            <a:endParaRPr/>
          </a:p>
        </p:txBody>
      </p:sp>
      <p:sp>
        <p:nvSpPr>
          <p:cNvPr id="559" name="Google Shape;559;p58"/>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560" name="Google Shape;560;p58"/>
          <p:cNvPicPr preferRelativeResize="0"/>
          <p:nvPr/>
        </p:nvPicPr>
        <p:blipFill>
          <a:blip r:embed="rId3">
            <a:alphaModFix/>
          </a:blip>
          <a:stretch>
            <a:fillRect/>
          </a:stretch>
        </p:blipFill>
        <p:spPr>
          <a:xfrm>
            <a:off x="180000" y="1225425"/>
            <a:ext cx="7383424" cy="3610101"/>
          </a:xfrm>
          <a:prstGeom prst="rect">
            <a:avLst/>
          </a:prstGeom>
          <a:noFill/>
          <a:ln cap="flat" cmpd="sng" w="9525">
            <a:solidFill>
              <a:schemeClr val="dk2"/>
            </a:solidFill>
            <a:prstDash val="solid"/>
            <a:round/>
            <a:headEnd len="sm" w="sm" type="none"/>
            <a:tailEnd len="sm" w="sm" type="none"/>
          </a:ln>
        </p:spPr>
      </p:pic>
      <p:pic>
        <p:nvPicPr>
          <p:cNvPr id="561" name="Google Shape;561;p58"/>
          <p:cNvPicPr preferRelativeResize="0"/>
          <p:nvPr/>
        </p:nvPicPr>
        <p:blipFill rotWithShape="1">
          <a:blip r:embed="rId4">
            <a:alphaModFix/>
          </a:blip>
          <a:srcRect b="0" l="44236" r="0" t="15675"/>
          <a:stretch/>
        </p:blipFill>
        <p:spPr>
          <a:xfrm>
            <a:off x="6384525" y="1388300"/>
            <a:ext cx="2691350" cy="2671174"/>
          </a:xfrm>
          <a:prstGeom prst="rect">
            <a:avLst/>
          </a:prstGeom>
          <a:noFill/>
          <a:ln cap="flat" cmpd="sng" w="9525">
            <a:solidFill>
              <a:schemeClr val="dk2"/>
            </a:solidFill>
            <a:prstDash val="solid"/>
            <a:round/>
            <a:headEnd len="sm" w="sm" type="none"/>
            <a:tailEnd len="sm" w="sm" type="none"/>
          </a:ln>
        </p:spPr>
      </p:pic>
      <p:pic>
        <p:nvPicPr>
          <p:cNvPr id="562" name="Google Shape;562;p58"/>
          <p:cNvPicPr preferRelativeResize="0"/>
          <p:nvPr/>
        </p:nvPicPr>
        <p:blipFill>
          <a:blip r:embed="rId5">
            <a:alphaModFix/>
          </a:blip>
          <a:stretch>
            <a:fillRect/>
          </a:stretch>
        </p:blipFill>
        <p:spPr>
          <a:xfrm>
            <a:off x="180000" y="2317675"/>
            <a:ext cx="6123470" cy="2212525"/>
          </a:xfrm>
          <a:prstGeom prst="rect">
            <a:avLst/>
          </a:prstGeom>
          <a:noFill/>
          <a:ln cap="flat" cmpd="sng" w="9525">
            <a:solidFill>
              <a:schemeClr val="dk2"/>
            </a:solidFill>
            <a:prstDash val="solid"/>
            <a:round/>
            <a:headEnd len="sm" w="sm" type="none"/>
            <a:tailEnd len="sm" w="sm" type="none"/>
          </a:ln>
        </p:spPr>
      </p:pic>
      <p:cxnSp>
        <p:nvCxnSpPr>
          <p:cNvPr id="563" name="Google Shape;563;p58"/>
          <p:cNvCxnSpPr/>
          <p:nvPr/>
        </p:nvCxnSpPr>
        <p:spPr>
          <a:xfrm flipH="1">
            <a:off x="5808775" y="2571750"/>
            <a:ext cx="743100" cy="710100"/>
          </a:xfrm>
          <a:prstGeom prst="straightConnector1">
            <a:avLst/>
          </a:prstGeom>
          <a:noFill/>
          <a:ln cap="flat" cmpd="sng" w="9525">
            <a:solidFill>
              <a:schemeClr val="dk2"/>
            </a:solidFill>
            <a:prstDash val="solid"/>
            <a:round/>
            <a:headEnd len="med" w="med" type="none"/>
            <a:tailEnd len="med" w="med" type="triangle"/>
          </a:ln>
        </p:spPr>
      </p:cxnSp>
      <p:pic>
        <p:nvPicPr>
          <p:cNvPr id="564" name="Google Shape;564;p58"/>
          <p:cNvPicPr preferRelativeResize="0"/>
          <p:nvPr/>
        </p:nvPicPr>
        <p:blipFill>
          <a:blip r:embed="rId6">
            <a:alphaModFix/>
          </a:blip>
          <a:stretch>
            <a:fillRect/>
          </a:stretch>
        </p:blipFill>
        <p:spPr>
          <a:xfrm>
            <a:off x="1491187" y="1057325"/>
            <a:ext cx="4671350" cy="1773475"/>
          </a:xfrm>
          <a:prstGeom prst="rect">
            <a:avLst/>
          </a:prstGeom>
          <a:noFill/>
          <a:ln cap="flat" cmpd="sng" w="9525">
            <a:solidFill>
              <a:schemeClr val="dk2"/>
            </a:solidFill>
            <a:prstDash val="solid"/>
            <a:round/>
            <a:headEnd len="sm" w="sm" type="none"/>
            <a:tailEnd len="sm" w="sm" type="none"/>
          </a:ln>
        </p:spPr>
      </p:pic>
      <p:cxnSp>
        <p:nvCxnSpPr>
          <p:cNvPr id="565" name="Google Shape;565;p58"/>
          <p:cNvCxnSpPr/>
          <p:nvPr/>
        </p:nvCxnSpPr>
        <p:spPr>
          <a:xfrm flipH="1">
            <a:off x="4111750" y="2085800"/>
            <a:ext cx="2355000" cy="41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59"/>
          <p:cNvPicPr preferRelativeResize="0"/>
          <p:nvPr/>
        </p:nvPicPr>
        <p:blipFill>
          <a:blip r:embed="rId3">
            <a:alphaModFix/>
          </a:blip>
          <a:stretch>
            <a:fillRect/>
          </a:stretch>
        </p:blipFill>
        <p:spPr>
          <a:xfrm>
            <a:off x="152400" y="1149900"/>
            <a:ext cx="5236143" cy="2495701"/>
          </a:xfrm>
          <a:prstGeom prst="rect">
            <a:avLst/>
          </a:prstGeom>
          <a:noFill/>
          <a:ln>
            <a:noFill/>
          </a:ln>
        </p:spPr>
      </p:pic>
      <p:sp>
        <p:nvSpPr>
          <p:cNvPr id="571" name="Google Shape;571;p59"/>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Documentation and graphical lineage</a:t>
            </a:r>
            <a:endParaRPr/>
          </a:p>
        </p:txBody>
      </p:sp>
      <p:sp>
        <p:nvSpPr>
          <p:cNvPr id="572" name="Google Shape;572;p59"/>
          <p:cNvSpPr txBox="1"/>
          <p:nvPr/>
        </p:nvSpPr>
        <p:spPr>
          <a:xfrm>
            <a:off x="5584575" y="1323250"/>
            <a:ext cx="35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573" name="Google Shape;573;p59"/>
          <p:cNvSpPr txBox="1"/>
          <p:nvPr/>
        </p:nvSpPr>
        <p:spPr>
          <a:xfrm>
            <a:off x="5373925" y="1241675"/>
            <a:ext cx="36387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dbt</a:t>
            </a:r>
            <a:r>
              <a:rPr lang="en" sz="1100">
                <a:latin typeface="Montserrat Medium"/>
                <a:ea typeface="Montserrat Medium"/>
                <a:cs typeface="Montserrat Medium"/>
                <a:sym typeface="Montserrat Medium"/>
              </a:rPr>
              <a:t> comes with its own documentation generator</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Rendered documentation can be viewed via web-browser</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solidFill>
                  <a:srgbClr val="188038"/>
                </a:solidFill>
                <a:latin typeface="Roboto Mono"/>
                <a:ea typeface="Roboto Mono"/>
                <a:cs typeface="Roboto Mono"/>
                <a:sym typeface="Roboto Mono"/>
              </a:rPr>
              <a:t>Model</a:t>
            </a:r>
            <a:r>
              <a:rPr lang="en" sz="1100">
                <a:latin typeface="Montserrat Medium"/>
                <a:ea typeface="Montserrat Medium"/>
                <a:cs typeface="Montserrat Medium"/>
                <a:sym typeface="Montserrat Medium"/>
              </a:rPr>
              <a:t> and project documentation (table / column level descriptions, project description etc.) is stored as a part of the dbt entity metaconfig YAML file.</a:t>
            </a:r>
            <a:endParaRPr sz="1100">
              <a:latin typeface="Montserrat Medium"/>
              <a:ea typeface="Montserrat Medium"/>
              <a:cs typeface="Montserrat Medium"/>
              <a:sym typeface="Montserrat Medium"/>
            </a:endParaRPr>
          </a:p>
          <a:p>
            <a:pPr indent="-298450" lvl="0" marL="457200" rtl="0" algn="l">
              <a:lnSpc>
                <a:spcPct val="115000"/>
              </a:lnSpc>
              <a:spcBef>
                <a:spcPts val="0"/>
              </a:spcBef>
              <a:spcAft>
                <a:spcPts val="0"/>
              </a:spcAft>
              <a:buSzPts val="1100"/>
              <a:buFont typeface="Montserrat Medium"/>
              <a:buChar char="●"/>
            </a:pPr>
            <a:r>
              <a:rPr lang="en" sz="1100">
                <a:latin typeface="Montserrat Medium"/>
                <a:ea typeface="Montserrat Medium"/>
                <a:cs typeface="Montserrat Medium"/>
                <a:sym typeface="Montserrat Medium"/>
              </a:rPr>
              <a:t>In MDP, you can access your local documentation using the </a:t>
            </a:r>
            <a:r>
              <a:rPr lang="en" sz="1100">
                <a:solidFill>
                  <a:srgbClr val="188038"/>
                </a:solidFill>
                <a:latin typeface="Roboto Mono"/>
                <a:ea typeface="Roboto Mono"/>
                <a:cs typeface="Roboto Mono"/>
                <a:sym typeface="Roboto Mono"/>
              </a:rPr>
              <a:t>dp docs-serve </a:t>
            </a:r>
            <a:r>
              <a:rPr lang="en" sz="1100">
                <a:solidFill>
                  <a:schemeClr val="dk1"/>
                </a:solidFill>
                <a:latin typeface="Montserrat Medium"/>
                <a:ea typeface="Montserrat Medium"/>
                <a:cs typeface="Montserrat Medium"/>
                <a:sym typeface="Montserrat Medium"/>
              </a:rPr>
              <a:t>command</a:t>
            </a:r>
            <a:endParaRPr sz="11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100">
              <a:solidFill>
                <a:schemeClr val="dk1"/>
              </a:solidFill>
              <a:latin typeface="Montserrat Medium"/>
              <a:ea typeface="Montserrat Medium"/>
              <a:cs typeface="Montserrat Medium"/>
              <a:sym typeface="Montserrat Medium"/>
            </a:endParaRPr>
          </a:p>
        </p:txBody>
      </p:sp>
      <p:pic>
        <p:nvPicPr>
          <p:cNvPr id="574" name="Google Shape;574;p59"/>
          <p:cNvPicPr preferRelativeResize="0"/>
          <p:nvPr/>
        </p:nvPicPr>
        <p:blipFill>
          <a:blip r:embed="rId4">
            <a:alphaModFix/>
          </a:blip>
          <a:stretch>
            <a:fillRect/>
          </a:stretch>
        </p:blipFill>
        <p:spPr>
          <a:xfrm>
            <a:off x="3502525" y="3522525"/>
            <a:ext cx="5510100" cy="1504375"/>
          </a:xfrm>
          <a:prstGeom prst="rect">
            <a:avLst/>
          </a:prstGeom>
          <a:noFill/>
          <a:ln cap="flat" cmpd="sng" w="9525">
            <a:solidFill>
              <a:schemeClr val="dk2"/>
            </a:solidFill>
            <a:prstDash val="solid"/>
            <a:round/>
            <a:headEnd len="sm" w="sm" type="none"/>
            <a:tailEnd len="sm" w="sm" type="none"/>
          </a:ln>
        </p:spPr>
      </p:pic>
      <p:sp>
        <p:nvSpPr>
          <p:cNvPr id="575" name="Google Shape;575;p59"/>
          <p:cNvSpPr txBox="1"/>
          <p:nvPr/>
        </p:nvSpPr>
        <p:spPr>
          <a:xfrm>
            <a:off x="0" y="3838075"/>
            <a:ext cx="34314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In regular </a:t>
            </a:r>
            <a:r>
              <a:rPr lang="en" sz="1100">
                <a:solidFill>
                  <a:srgbClr val="188038"/>
                </a:solidFill>
                <a:latin typeface="Roboto Mono"/>
                <a:ea typeface="Roboto Mono"/>
                <a:cs typeface="Roboto Mono"/>
                <a:sym typeface="Roboto Mono"/>
              </a:rPr>
              <a:t>dbt-core</a:t>
            </a:r>
            <a:r>
              <a:rPr lang="en" sz="1100">
                <a:solidFill>
                  <a:schemeClr val="dk1"/>
                </a:solidFill>
                <a:latin typeface="Montserrat Medium"/>
                <a:ea typeface="Montserrat Medium"/>
                <a:cs typeface="Montserrat Medium"/>
                <a:sym typeface="Montserrat Medium"/>
              </a:rPr>
              <a:t> instance accessing the local documentation requires two commands: </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rgbClr val="188038"/>
                </a:solidFill>
                <a:latin typeface="Roboto Mono"/>
                <a:ea typeface="Roboto Mono"/>
                <a:cs typeface="Roboto Mono"/>
                <a:sym typeface="Roboto Mono"/>
              </a:rPr>
              <a:t>dbt docs generate</a:t>
            </a:r>
            <a:r>
              <a:rPr lang="en" sz="1100">
                <a:solidFill>
                  <a:schemeClr val="dk1"/>
                </a:solidFill>
                <a:latin typeface="Montserrat Medium"/>
                <a:ea typeface="Montserrat Medium"/>
                <a:cs typeface="Montserrat Medium"/>
                <a:sym typeface="Montserrat Medium"/>
              </a:rPr>
              <a:t> </a:t>
            </a:r>
            <a:endParaRPr sz="1100">
              <a:solidFill>
                <a:schemeClr val="dk1"/>
              </a:solidFill>
              <a:latin typeface="Montserrat Medium"/>
              <a:ea typeface="Montserrat Medium"/>
              <a:cs typeface="Montserrat Medium"/>
              <a:sym typeface="Montserrat Medium"/>
            </a:endParaRPr>
          </a:p>
          <a:p>
            <a:pPr indent="-298450" lvl="1" marL="914400" rtl="0" algn="l">
              <a:lnSpc>
                <a:spcPct val="115000"/>
              </a:lnSpc>
              <a:spcBef>
                <a:spcPts val="0"/>
              </a:spcBef>
              <a:spcAft>
                <a:spcPts val="0"/>
              </a:spcAft>
              <a:buClr>
                <a:schemeClr val="dk1"/>
              </a:buClr>
              <a:buSzPts val="1100"/>
              <a:buFont typeface="Montserrat Medium"/>
              <a:buChar char="○"/>
            </a:pPr>
            <a:r>
              <a:rPr lang="en" sz="1100">
                <a:solidFill>
                  <a:srgbClr val="188038"/>
                </a:solidFill>
                <a:latin typeface="Roboto Mono"/>
                <a:ea typeface="Roboto Mono"/>
                <a:cs typeface="Roboto Mono"/>
                <a:sym typeface="Roboto Mono"/>
              </a:rPr>
              <a:t>dbt docs serve</a:t>
            </a:r>
            <a:endParaRPr sz="11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Key takeaways</a:t>
            </a:r>
            <a:endParaRPr sz="2400"/>
          </a:p>
          <a:p>
            <a:pPr indent="0" lvl="0" marL="0" rtl="0" algn="l">
              <a:lnSpc>
                <a:spcPct val="100000"/>
              </a:lnSpc>
              <a:spcBef>
                <a:spcPts val="0"/>
              </a:spcBef>
              <a:spcAft>
                <a:spcPts val="0"/>
              </a:spcAft>
              <a:buSzPts val="2000"/>
              <a:buNone/>
            </a:pPr>
            <a:r>
              <a:t/>
            </a:r>
            <a:endParaRPr/>
          </a:p>
        </p:txBody>
      </p:sp>
      <p:sp>
        <p:nvSpPr>
          <p:cNvPr id="137" name="Google Shape;137;p24"/>
          <p:cNvSpPr/>
          <p:nvPr/>
        </p:nvSpPr>
        <p:spPr>
          <a:xfrm>
            <a:off x="469725" y="1186075"/>
            <a:ext cx="5601600" cy="31806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b="1" lang="en" sz="1300">
                <a:solidFill>
                  <a:srgbClr val="062C3F"/>
                </a:solidFill>
                <a:latin typeface="Montserrat"/>
                <a:ea typeface="Montserrat"/>
                <a:cs typeface="Montserrat"/>
                <a:sym typeface="Montserrat"/>
              </a:rPr>
              <a:t>After this workshop you should…</a:t>
            </a:r>
            <a:r>
              <a:rPr b="1" lang="en" sz="1300">
                <a:solidFill>
                  <a:srgbClr val="062C3F"/>
                </a:solidFill>
                <a:latin typeface="Montserrat"/>
                <a:ea typeface="Montserrat"/>
                <a:cs typeface="Montserrat"/>
                <a:sym typeface="Montserrat"/>
              </a:rPr>
              <a:t> </a:t>
            </a:r>
            <a:r>
              <a:rPr lang="en" sz="1300">
                <a:solidFill>
                  <a:srgbClr val="062C3F"/>
                </a:solidFill>
                <a:latin typeface="Montserrat"/>
                <a:ea typeface="Montserrat"/>
                <a:cs typeface="Montserrat"/>
                <a:sym typeface="Montserrat"/>
              </a:rPr>
              <a: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Know what </a:t>
            </a:r>
            <a:r>
              <a:rPr b="1" lang="en" sz="1300">
                <a:solidFill>
                  <a:srgbClr val="062C3F"/>
                </a:solidFill>
                <a:latin typeface="Montserrat"/>
                <a:ea typeface="Montserrat"/>
                <a:cs typeface="Montserrat"/>
                <a:sym typeface="Montserrat"/>
              </a:rPr>
              <a:t>Modern Data Stack</a:t>
            </a:r>
            <a:r>
              <a:rPr lang="en" sz="1300">
                <a:solidFill>
                  <a:srgbClr val="062C3F"/>
                </a:solidFill>
                <a:latin typeface="Montserrat"/>
                <a:ea typeface="Montserrat"/>
                <a:cs typeface="Montserrat"/>
                <a:sym typeface="Montserrat"/>
              </a:rPr>
              <a:t> is about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Have a </a:t>
            </a:r>
            <a:r>
              <a:rPr b="1" lang="en" sz="1300">
                <a:solidFill>
                  <a:srgbClr val="062C3F"/>
                </a:solidFill>
                <a:latin typeface="Montserrat"/>
                <a:ea typeface="Montserrat"/>
                <a:cs typeface="Montserrat"/>
                <a:sym typeface="Montserrat"/>
              </a:rPr>
              <a:t>hands-on</a:t>
            </a:r>
            <a:r>
              <a:rPr lang="en" sz="1300">
                <a:solidFill>
                  <a:srgbClr val="062C3F"/>
                </a:solidFill>
                <a:latin typeface="Montserrat"/>
                <a:ea typeface="Montserrat"/>
                <a:cs typeface="Montserrat"/>
                <a:sym typeface="Montserrat"/>
              </a:rPr>
              <a:t> experience with </a:t>
            </a:r>
            <a:r>
              <a:rPr b="1" lang="en" sz="1300">
                <a:solidFill>
                  <a:srgbClr val="062C3F"/>
                </a:solidFill>
                <a:latin typeface="Montserrat"/>
                <a:ea typeface="Montserrat"/>
                <a:cs typeface="Montserrat"/>
                <a:sym typeface="Montserrat"/>
              </a:rPr>
              <a:t>transforming</a:t>
            </a:r>
            <a:r>
              <a:rPr lang="en" sz="1300">
                <a:solidFill>
                  <a:srgbClr val="062C3F"/>
                </a:solidFill>
                <a:latin typeface="Montserrat"/>
                <a:ea typeface="Montserrat"/>
                <a:cs typeface="Montserrat"/>
                <a:sym typeface="Montserrat"/>
              </a:rPr>
              <a:t> data in </a:t>
            </a:r>
            <a:r>
              <a:rPr b="1" lang="en" sz="1300">
                <a:solidFill>
                  <a:srgbClr val="062C3F"/>
                </a:solidFill>
                <a:latin typeface="Montserrat"/>
                <a:ea typeface="Montserrat"/>
                <a:cs typeface="Montserrat"/>
                <a:sym typeface="Montserrat"/>
              </a:rPr>
              <a:t>dbt</a:t>
            </a:r>
            <a:r>
              <a:rPr lang="en" sz="1300">
                <a:solidFill>
                  <a:srgbClr val="062C3F"/>
                </a:solidFill>
                <a:latin typeface="Montserrat"/>
                <a:ea typeface="Montserrat"/>
                <a:cs typeface="Montserrat"/>
                <a:sym typeface="Montserrat"/>
              </a:rPr>
              <a:t>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Learn how to </a:t>
            </a:r>
            <a:r>
              <a:rPr b="1" lang="en" sz="1300">
                <a:solidFill>
                  <a:srgbClr val="062C3F"/>
                </a:solidFill>
                <a:latin typeface="Montserrat"/>
                <a:ea typeface="Montserrat"/>
                <a:cs typeface="Montserrat"/>
                <a:sym typeface="Montserrat"/>
              </a:rPr>
              <a:t>orchestrate</a:t>
            </a:r>
            <a:r>
              <a:rPr lang="en" sz="1300">
                <a:solidFill>
                  <a:srgbClr val="062C3F"/>
                </a:solidFill>
                <a:latin typeface="Montserrat"/>
                <a:ea typeface="Montserrat"/>
                <a:cs typeface="Montserrat"/>
                <a:sym typeface="Montserrat"/>
              </a:rPr>
              <a:t> your </a:t>
            </a:r>
            <a:r>
              <a:rPr b="1" lang="en" sz="1300">
                <a:solidFill>
                  <a:srgbClr val="062C3F"/>
                </a:solidFill>
                <a:latin typeface="Montserrat"/>
                <a:ea typeface="Montserrat"/>
                <a:cs typeface="Montserrat"/>
                <a:sym typeface="Montserrat"/>
              </a:rPr>
              <a:t>data pipelines</a:t>
            </a:r>
            <a:r>
              <a:rPr lang="en" sz="1300">
                <a:solidFill>
                  <a:srgbClr val="062C3F"/>
                </a:solidFill>
                <a:latin typeface="Montserrat"/>
                <a:ea typeface="Montserrat"/>
                <a:cs typeface="Montserrat"/>
                <a:sym typeface="Montserrat"/>
              </a:rPr>
              <a:t> using best </a:t>
            </a:r>
            <a:r>
              <a:rPr b="1" lang="en" sz="1300">
                <a:solidFill>
                  <a:srgbClr val="062C3F"/>
                </a:solidFill>
                <a:latin typeface="Montserrat"/>
                <a:ea typeface="Montserrat"/>
                <a:cs typeface="Montserrat"/>
                <a:sym typeface="Montserrat"/>
              </a:rPr>
              <a:t>engineering practices</a:t>
            </a:r>
            <a:r>
              <a:rPr lang="en" sz="1300">
                <a:solidFill>
                  <a:srgbClr val="062C3F"/>
                </a:solidFill>
                <a:latin typeface="Montserrat"/>
                <a:ea typeface="Montserrat"/>
                <a:cs typeface="Montserrat"/>
                <a:sym typeface="Montserrat"/>
              </a:rPr>
              <a:t> without IT dependencies</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Know how to use </a:t>
            </a:r>
            <a:r>
              <a:rPr b="1" lang="en" sz="1300">
                <a:solidFill>
                  <a:srgbClr val="062C3F"/>
                </a:solidFill>
                <a:latin typeface="Montserrat"/>
                <a:ea typeface="Montserrat"/>
                <a:cs typeface="Montserrat"/>
                <a:sym typeface="Montserrat"/>
              </a:rPr>
              <a:t>modern data catalogs</a:t>
            </a:r>
            <a:r>
              <a:rPr lang="en" sz="1300">
                <a:solidFill>
                  <a:srgbClr val="062C3F"/>
                </a:solidFill>
                <a:latin typeface="Montserrat"/>
                <a:ea typeface="Montserrat"/>
                <a:cs typeface="Montserrat"/>
                <a:sym typeface="Montserrat"/>
              </a:rPr>
              <a:t> to </a:t>
            </a:r>
            <a:r>
              <a:rPr b="1" lang="en" sz="1300">
                <a:solidFill>
                  <a:srgbClr val="062C3F"/>
                </a:solidFill>
                <a:latin typeface="Montserrat"/>
                <a:ea typeface="Montserrat"/>
                <a:cs typeface="Montserrat"/>
                <a:sym typeface="Montserrat"/>
              </a:rPr>
              <a:t>search</a:t>
            </a:r>
            <a:r>
              <a:rPr lang="en" sz="1300">
                <a:solidFill>
                  <a:srgbClr val="062C3F"/>
                </a:solidFill>
                <a:latin typeface="Montserrat"/>
                <a:ea typeface="Montserrat"/>
                <a:cs typeface="Montserrat"/>
                <a:sym typeface="Montserrat"/>
              </a:rPr>
              <a:t> and </a:t>
            </a:r>
            <a:r>
              <a:rPr b="1" lang="en" sz="1300">
                <a:solidFill>
                  <a:srgbClr val="062C3F"/>
                </a:solidFill>
                <a:latin typeface="Montserrat"/>
                <a:ea typeface="Montserrat"/>
                <a:cs typeface="Montserrat"/>
                <a:sym typeface="Montserrat"/>
              </a:rPr>
              <a:t>explore</a:t>
            </a:r>
            <a:r>
              <a:rPr lang="en" sz="1300">
                <a:solidFill>
                  <a:srgbClr val="062C3F"/>
                </a:solidFill>
                <a:latin typeface="Montserrat"/>
                <a:ea typeface="Montserrat"/>
                <a:cs typeface="Montserrat"/>
                <a:sym typeface="Montserrat"/>
              </a:rPr>
              <a:t> the data </a:t>
            </a:r>
            <a:endParaRPr sz="1300">
              <a:solidFill>
                <a:srgbClr val="062C3F"/>
              </a:solidFill>
              <a:latin typeface="Montserrat"/>
              <a:ea typeface="Montserrat"/>
              <a:cs typeface="Montserrat"/>
              <a:sym typeface="Montserrat"/>
            </a:endParaRPr>
          </a:p>
          <a:p>
            <a:pPr indent="-311150" lvl="0" marL="457200" rtl="0" algn="l">
              <a:spcBef>
                <a:spcPts val="0"/>
              </a:spcBef>
              <a:spcAft>
                <a:spcPts val="0"/>
              </a:spcAft>
              <a:buClr>
                <a:srgbClr val="1FDC6B"/>
              </a:buClr>
              <a:buSzPts val="1300"/>
              <a:buFont typeface="Montserrat"/>
              <a:buChar char="➔"/>
            </a:pPr>
            <a:r>
              <a:rPr lang="en" sz="1300">
                <a:solidFill>
                  <a:srgbClr val="062C3F"/>
                </a:solidFill>
                <a:latin typeface="Montserrat"/>
                <a:ea typeface="Montserrat"/>
                <a:cs typeface="Montserrat"/>
                <a:sym typeface="Montserrat"/>
              </a:rPr>
              <a:t>Be able to prevent </a:t>
            </a:r>
            <a:r>
              <a:rPr b="1" lang="en" sz="1300">
                <a:solidFill>
                  <a:srgbClr val="062C3F"/>
                </a:solidFill>
                <a:latin typeface="Montserrat"/>
                <a:ea typeface="Montserrat"/>
                <a:cs typeface="Montserrat"/>
                <a:sym typeface="Montserrat"/>
              </a:rPr>
              <a:t>data quality issues</a:t>
            </a:r>
            <a:r>
              <a:rPr lang="en" sz="1300">
                <a:solidFill>
                  <a:srgbClr val="062C3F"/>
                </a:solidFill>
                <a:latin typeface="Montserrat"/>
                <a:ea typeface="Montserrat"/>
                <a:cs typeface="Montserrat"/>
                <a:sym typeface="Montserrat"/>
              </a:rPr>
              <a:t> by </a:t>
            </a:r>
            <a:r>
              <a:rPr b="1" lang="en" sz="1300">
                <a:solidFill>
                  <a:srgbClr val="062C3F"/>
                </a:solidFill>
                <a:latin typeface="Montserrat"/>
                <a:ea typeface="Montserrat"/>
                <a:cs typeface="Montserrat"/>
                <a:sym typeface="Montserrat"/>
              </a:rPr>
              <a:t>data testing &amp; monitoring</a:t>
            </a:r>
            <a:endParaRPr b="1" sz="1300">
              <a:solidFill>
                <a:srgbClr val="062C3F"/>
              </a:solidFill>
              <a:latin typeface="Montserrat"/>
              <a:ea typeface="Montserrat"/>
              <a:cs typeface="Montserrat"/>
              <a:sym typeface="Montserrat"/>
            </a:endParaRPr>
          </a:p>
          <a:p>
            <a:pPr indent="0" lvl="0" marL="457200" rtl="0" algn="l">
              <a:spcBef>
                <a:spcPts val="0"/>
              </a:spcBef>
              <a:spcAft>
                <a:spcPts val="0"/>
              </a:spcAft>
              <a:buNone/>
            </a:pPr>
            <a:r>
              <a:t/>
            </a:r>
            <a:endParaRPr b="1" sz="1300">
              <a:solidFill>
                <a:srgbClr val="062C3F"/>
              </a:solidFill>
              <a:latin typeface="Montserrat"/>
              <a:ea typeface="Montserrat"/>
              <a:cs typeface="Montserrat"/>
              <a:sym typeface="Montserrat"/>
            </a:endParaRPr>
          </a:p>
          <a:p>
            <a:pPr indent="0" lvl="0" marL="457200" rtl="0" algn="l">
              <a:spcBef>
                <a:spcPts val="0"/>
              </a:spcBef>
              <a:spcAft>
                <a:spcPts val="0"/>
              </a:spcAft>
              <a:buNone/>
            </a:pPr>
            <a:r>
              <a:t/>
            </a:r>
            <a:endParaRPr sz="13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a:solidFill>
                <a:srgbClr val="062C3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0"/>
          <p:cNvSpPr/>
          <p:nvPr/>
        </p:nvSpPr>
        <p:spPr>
          <a:xfrm>
            <a:off x="5373900" y="1734425"/>
            <a:ext cx="3072600" cy="2534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0"/>
          <p:cNvSpPr/>
          <p:nvPr/>
        </p:nvSpPr>
        <p:spPr>
          <a:xfrm>
            <a:off x="549301" y="197890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dbt docs generate</a:t>
            </a:r>
            <a:endParaRPr b="1" sz="1300">
              <a:solidFill>
                <a:srgbClr val="FFFFFF"/>
              </a:solidFill>
              <a:latin typeface="Montserrat"/>
              <a:ea typeface="Montserrat"/>
              <a:cs typeface="Montserrat"/>
              <a:sym typeface="Montserrat"/>
            </a:endParaRPr>
          </a:p>
        </p:txBody>
      </p:sp>
      <p:sp>
        <p:nvSpPr>
          <p:cNvPr id="582" name="Google Shape;582;p60"/>
          <p:cNvSpPr/>
          <p:nvPr/>
        </p:nvSpPr>
        <p:spPr>
          <a:xfrm>
            <a:off x="549301" y="300600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dbt docs serve</a:t>
            </a:r>
            <a:endParaRPr b="1" sz="1300">
              <a:solidFill>
                <a:srgbClr val="FFFFFF"/>
              </a:solidFill>
              <a:latin typeface="Montserrat"/>
              <a:ea typeface="Montserrat"/>
              <a:cs typeface="Montserrat"/>
              <a:sym typeface="Montserrat"/>
            </a:endParaRPr>
          </a:p>
        </p:txBody>
      </p:sp>
      <p:sp>
        <p:nvSpPr>
          <p:cNvPr id="583" name="Google Shape;583;p60"/>
          <p:cNvSpPr/>
          <p:nvPr/>
        </p:nvSpPr>
        <p:spPr>
          <a:xfrm>
            <a:off x="261650" y="1734425"/>
            <a:ext cx="3072600" cy="25344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p:nvPr/>
        </p:nvSpPr>
        <p:spPr>
          <a:xfrm>
            <a:off x="5682151" y="2529575"/>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dp docs-serve</a:t>
            </a:r>
            <a:endParaRPr b="1" sz="1300">
              <a:solidFill>
                <a:srgbClr val="FFFFFF"/>
              </a:solidFill>
              <a:latin typeface="Montserrat"/>
              <a:ea typeface="Montserrat"/>
              <a:cs typeface="Montserrat"/>
              <a:sym typeface="Montserrat"/>
            </a:endParaRPr>
          </a:p>
        </p:txBody>
      </p:sp>
      <p:cxnSp>
        <p:nvCxnSpPr>
          <p:cNvPr id="585" name="Google Shape;585;p60"/>
          <p:cNvCxnSpPr/>
          <p:nvPr/>
        </p:nvCxnSpPr>
        <p:spPr>
          <a:xfrm>
            <a:off x="3686000" y="3001625"/>
            <a:ext cx="1379700" cy="11100"/>
          </a:xfrm>
          <a:prstGeom prst="straightConnector1">
            <a:avLst/>
          </a:prstGeom>
          <a:noFill/>
          <a:ln cap="flat" cmpd="sng" w="28575">
            <a:solidFill>
              <a:schemeClr val="dk2"/>
            </a:solidFill>
            <a:prstDash val="solid"/>
            <a:round/>
            <a:headEnd len="med" w="med" type="none"/>
            <a:tailEnd len="med" w="med" type="triangle"/>
          </a:ln>
        </p:spPr>
      </p:cxnSp>
      <p:sp>
        <p:nvSpPr>
          <p:cNvPr id="586" name="Google Shape;586;p60"/>
          <p:cNvSpPr txBox="1"/>
          <p:nvPr/>
        </p:nvSpPr>
        <p:spPr>
          <a:xfrm>
            <a:off x="3166350" y="2048425"/>
            <a:ext cx="234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88038"/>
                </a:solidFill>
                <a:latin typeface="Roboto Mono"/>
                <a:ea typeface="Roboto Mono"/>
                <a:cs typeface="Roboto Mono"/>
                <a:sym typeface="Roboto Mono"/>
              </a:rPr>
              <a:t>Modern Data Platform</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a:solidFill>
                  <a:srgbClr val="188038"/>
                </a:solidFill>
                <a:latin typeface="Roboto Mono"/>
                <a:ea typeface="Roboto Mono"/>
                <a:cs typeface="Roboto Mono"/>
                <a:sym typeface="Roboto Mono"/>
              </a:rPr>
              <a:t>DP Framework</a:t>
            </a:r>
            <a:endParaRPr>
              <a:latin typeface="Montserrat Medium"/>
              <a:ea typeface="Montserrat Medium"/>
              <a:cs typeface="Montserrat Medium"/>
              <a:sym typeface="Montserrat Medium"/>
            </a:endParaRPr>
          </a:p>
        </p:txBody>
      </p:sp>
      <p:sp>
        <p:nvSpPr>
          <p:cNvPr id="587" name="Google Shape;587;p60"/>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Transforming data with dbt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Documentation and graphical lineage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1"/>
          <p:cNvSpPr txBox="1"/>
          <p:nvPr/>
        </p:nvSpPr>
        <p:spPr>
          <a:xfrm>
            <a:off x="1147950" y="1450425"/>
            <a:ext cx="68481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Medium"/>
                <a:ea typeface="Montserrat Medium"/>
                <a:cs typeface="Montserrat Medium"/>
                <a:sym typeface="Montserrat Medium"/>
              </a:rPr>
              <a:t>Lunch</a:t>
            </a:r>
            <a:r>
              <a:rPr lang="en" sz="3000">
                <a:latin typeface="Montserrat Medium"/>
                <a:ea typeface="Montserrat Medium"/>
                <a:cs typeface="Montserrat Medium"/>
                <a:sym typeface="Montserrat Medium"/>
              </a:rPr>
              <a:t> Break…!</a:t>
            </a:r>
            <a:endParaRPr sz="3000">
              <a:latin typeface="Montserrat Medium"/>
              <a:ea typeface="Montserrat Medium"/>
              <a:cs typeface="Montserrat Medium"/>
              <a:sym typeface="Montserrat Medium"/>
            </a:endParaRPr>
          </a:p>
          <a:p>
            <a:pPr indent="0" lvl="0" marL="0" rtl="0" algn="ctr">
              <a:spcBef>
                <a:spcPts val="0"/>
              </a:spcBef>
              <a:spcAft>
                <a:spcPts val="0"/>
              </a:spcAft>
              <a:buNone/>
            </a:pPr>
            <a:br>
              <a:rPr lang="en" sz="3000">
                <a:latin typeface="Montserrat Medium"/>
                <a:ea typeface="Montserrat Medium"/>
                <a:cs typeface="Montserrat Medium"/>
                <a:sym typeface="Montserrat Medium"/>
              </a:rPr>
            </a:br>
            <a:r>
              <a:rPr lang="en" sz="3000">
                <a:latin typeface="Montserrat Medium"/>
                <a:ea typeface="Montserrat Medium"/>
                <a:cs typeface="Montserrat Medium"/>
                <a:sym typeface="Montserrat Medium"/>
              </a:rPr>
              <a:t>…and hands-on exercises:</a:t>
            </a:r>
            <a:endParaRPr sz="30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Open </a:t>
            </a:r>
            <a:r>
              <a:rPr lang="en" sz="1800">
                <a:solidFill>
                  <a:srgbClr val="188038"/>
                </a:solidFill>
                <a:latin typeface="Roboto Mono"/>
                <a:ea typeface="Roboto Mono"/>
                <a:cs typeface="Roboto Mono"/>
                <a:sym typeface="Roboto Mono"/>
              </a:rPr>
              <a:t>Session_2b.md</a:t>
            </a:r>
            <a:r>
              <a:rPr lang="en" sz="1800">
                <a:latin typeface="Montserrat Medium"/>
                <a:ea typeface="Montserrat Medium"/>
                <a:cs typeface="Montserrat Medium"/>
                <a:sym typeface="Montserrat Medium"/>
              </a:rPr>
              <a:t> and ensure high quality of your models by adding documentation and tests to your local pipeline!</a:t>
            </a:r>
            <a:endParaRPr sz="1800">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2"/>
          <p:cNvSpPr txBox="1"/>
          <p:nvPr>
            <p:ph idx="1" type="body"/>
          </p:nvPr>
        </p:nvSpPr>
        <p:spPr>
          <a:xfrm>
            <a:off x="180000" y="900000"/>
            <a:ext cx="8612700" cy="3667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2600">
                <a:latin typeface="Montserrat"/>
                <a:ea typeface="Montserrat"/>
                <a:cs typeface="Montserrat"/>
                <a:sym typeface="Montserrat"/>
              </a:rPr>
              <a:t>Session 3 </a:t>
            </a:r>
            <a:r>
              <a:rPr lang="en" sz="2600"/>
              <a:t>starts at </a:t>
            </a:r>
            <a:r>
              <a:rPr b="1" lang="en" sz="2600">
                <a:latin typeface="Montserrat"/>
                <a:ea typeface="Montserrat"/>
                <a:cs typeface="Montserrat"/>
                <a:sym typeface="Montserrat"/>
              </a:rPr>
              <a:t>13:30</a:t>
            </a:r>
            <a:endParaRPr b="1" sz="26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3"/>
          <p:cNvSpPr/>
          <p:nvPr/>
        </p:nvSpPr>
        <p:spPr>
          <a:xfrm>
            <a:off x="1117725" y="1038600"/>
            <a:ext cx="7102200" cy="3372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700">
                <a:solidFill>
                  <a:srgbClr val="062C3F"/>
                </a:solidFill>
                <a:latin typeface="Montserrat"/>
                <a:ea typeface="Montserrat"/>
                <a:cs typeface="Montserrat"/>
                <a:sym typeface="Montserrat"/>
              </a:rPr>
              <a:t>Session 3 - Scheduling, deployment, advanced dbt concepts</a:t>
            </a:r>
            <a:endParaRPr b="1" sz="17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Productionalization of dbt models</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Data Catalog</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Advanced concepts of dbt</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Connecting to BI Tool: Looker Studio</a:t>
            </a:r>
            <a:endParaRPr sz="1600">
              <a:solidFill>
                <a:srgbClr val="062C3F"/>
              </a:solidFill>
              <a:latin typeface="Montserrat"/>
              <a:ea typeface="Montserrat"/>
              <a:cs typeface="Montserrat"/>
              <a:sym typeface="Montserrat"/>
            </a:endParaRPr>
          </a:p>
          <a:p>
            <a:pPr indent="-330200" lvl="0" marL="457200" rtl="0" algn="l">
              <a:spcBef>
                <a:spcPts val="0"/>
              </a:spcBef>
              <a:spcAft>
                <a:spcPts val="0"/>
              </a:spcAft>
              <a:buClr>
                <a:srgbClr val="1FDC6B"/>
              </a:buClr>
              <a:buSzPts val="1600"/>
              <a:buFont typeface="Montserrat"/>
              <a:buChar char="➔"/>
            </a:pPr>
            <a:r>
              <a:rPr lang="en" sz="1600">
                <a:solidFill>
                  <a:srgbClr val="062C3F"/>
                </a:solidFill>
                <a:latin typeface="Montserrat"/>
                <a:ea typeface="Montserrat"/>
                <a:cs typeface="Montserrat"/>
                <a:sym typeface="Montserrat"/>
              </a:rPr>
              <a:t>Hands-on exercises</a:t>
            </a:r>
            <a:endParaRPr sz="20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800">
              <a:solidFill>
                <a:srgbClr val="062C3F"/>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4"/>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Transferring</a:t>
            </a:r>
            <a:r>
              <a:rPr lang="en" sz="2400"/>
              <a:t> from local model development to DEV / PROD</a:t>
            </a:r>
            <a:endParaRPr sz="2400">
              <a:solidFill>
                <a:srgbClr val="188038"/>
              </a:solidFill>
              <a:latin typeface="Roboto Mono"/>
              <a:ea typeface="Roboto Mono"/>
              <a:cs typeface="Roboto Mono"/>
              <a:sym typeface="Roboto Mono"/>
            </a:endParaRPr>
          </a:p>
        </p:txBody>
      </p:sp>
      <p:sp>
        <p:nvSpPr>
          <p:cNvPr id="608" name="Google Shape;608;p64"/>
          <p:cNvSpPr/>
          <p:nvPr/>
        </p:nvSpPr>
        <p:spPr>
          <a:xfrm>
            <a:off x="889675" y="1164500"/>
            <a:ext cx="2803500" cy="87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Local</a:t>
            </a:r>
            <a:endParaRPr b="1"/>
          </a:p>
          <a:p>
            <a:pPr indent="0" lvl="0" marL="0" rtl="0" algn="ctr">
              <a:spcBef>
                <a:spcPts val="0"/>
              </a:spcBef>
              <a:spcAft>
                <a:spcPts val="0"/>
              </a:spcAft>
              <a:buNone/>
            </a:pPr>
            <a:r>
              <a:rPr lang="en" sz="1300"/>
              <a:t>Jupyter</a:t>
            </a:r>
            <a:r>
              <a:rPr lang="en" sz="1300"/>
              <a:t> workspace, VSCode, dbt</a:t>
            </a:r>
            <a:endParaRPr sz="1300"/>
          </a:p>
        </p:txBody>
      </p:sp>
      <p:sp>
        <p:nvSpPr>
          <p:cNvPr id="609" name="Google Shape;609;p64"/>
          <p:cNvSpPr/>
          <p:nvPr/>
        </p:nvSpPr>
        <p:spPr>
          <a:xfrm>
            <a:off x="4947900" y="1016950"/>
            <a:ext cx="3117600" cy="3857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a:t>U</a:t>
            </a:r>
            <a:r>
              <a:rPr lang="en" sz="1100"/>
              <a:t>ser_personal_schema</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s</a:t>
            </a:r>
            <a:r>
              <a:rPr lang="en" sz="1100"/>
              <a:t>tg_schema</a:t>
            </a:r>
            <a:endParaRPr sz="1100"/>
          </a:p>
          <a:p>
            <a:pPr indent="0" lvl="0" marL="0" rtl="0" algn="ctr">
              <a:spcBef>
                <a:spcPts val="0"/>
              </a:spcBef>
              <a:spcAft>
                <a:spcPts val="0"/>
              </a:spcAft>
              <a:buNone/>
            </a:pPr>
            <a:r>
              <a:rPr lang="en" sz="1100"/>
              <a:t>I</a:t>
            </a:r>
            <a:r>
              <a:rPr lang="en" sz="1100"/>
              <a:t>ntermediate_schema</a:t>
            </a:r>
            <a:endParaRPr sz="1100"/>
          </a:p>
          <a:p>
            <a:pPr indent="0" lvl="0" marL="0" rtl="0" algn="ctr">
              <a:spcBef>
                <a:spcPts val="0"/>
              </a:spcBef>
              <a:spcAft>
                <a:spcPts val="0"/>
              </a:spcAft>
              <a:buNone/>
            </a:pPr>
            <a:r>
              <a:rPr lang="en" sz="1100"/>
              <a:t>m</a:t>
            </a:r>
            <a:r>
              <a:rPr lang="en" sz="1100"/>
              <a:t>arts_schema</a:t>
            </a:r>
            <a:endParaRPr sz="1100"/>
          </a:p>
          <a:p>
            <a:pPr indent="0" lvl="0" marL="0" rtl="0" algn="ctr">
              <a:spcBef>
                <a:spcPts val="0"/>
              </a:spcBef>
              <a:spcAft>
                <a:spcPts val="0"/>
              </a:spcAft>
              <a:buNone/>
            </a:pPr>
            <a:r>
              <a:rPr lang="en" sz="1100"/>
              <a:t>reports_schema</a:t>
            </a:r>
            <a:endParaRPr sz="1100"/>
          </a:p>
        </p:txBody>
      </p:sp>
      <p:sp>
        <p:nvSpPr>
          <p:cNvPr id="610" name="Google Shape;610;p64"/>
          <p:cNvSpPr/>
          <p:nvPr/>
        </p:nvSpPr>
        <p:spPr>
          <a:xfrm>
            <a:off x="693450" y="2308650"/>
            <a:ext cx="1446600" cy="565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Git commit &amp; push to remote</a:t>
            </a:r>
            <a:endParaRPr sz="1300"/>
          </a:p>
        </p:txBody>
      </p:sp>
      <p:cxnSp>
        <p:nvCxnSpPr>
          <p:cNvPr id="611" name="Google Shape;611;p64"/>
          <p:cNvCxnSpPr>
            <a:endCxn id="610" idx="0"/>
          </p:cNvCxnSpPr>
          <p:nvPr/>
        </p:nvCxnSpPr>
        <p:spPr>
          <a:xfrm>
            <a:off x="1412850" y="2063250"/>
            <a:ext cx="3900" cy="245400"/>
          </a:xfrm>
          <a:prstGeom prst="straightConnector1">
            <a:avLst/>
          </a:prstGeom>
          <a:noFill/>
          <a:ln cap="flat" cmpd="sng" w="9525">
            <a:solidFill>
              <a:schemeClr val="dk2"/>
            </a:solidFill>
            <a:prstDash val="solid"/>
            <a:round/>
            <a:headEnd len="med" w="med" type="none"/>
            <a:tailEnd len="med" w="med" type="triangle"/>
          </a:ln>
        </p:spPr>
      </p:cxnSp>
      <p:pic>
        <p:nvPicPr>
          <p:cNvPr id="612" name="Google Shape;612;p64"/>
          <p:cNvPicPr preferRelativeResize="0"/>
          <p:nvPr/>
        </p:nvPicPr>
        <p:blipFill>
          <a:blip r:embed="rId3">
            <a:alphaModFix/>
          </a:blip>
          <a:stretch>
            <a:fillRect/>
          </a:stretch>
        </p:blipFill>
        <p:spPr>
          <a:xfrm>
            <a:off x="5546925" y="1140700"/>
            <a:ext cx="1844800" cy="922400"/>
          </a:xfrm>
          <a:prstGeom prst="rect">
            <a:avLst/>
          </a:prstGeom>
          <a:noFill/>
          <a:ln>
            <a:noFill/>
          </a:ln>
        </p:spPr>
      </p:pic>
      <p:cxnSp>
        <p:nvCxnSpPr>
          <p:cNvPr id="613" name="Google Shape;613;p64"/>
          <p:cNvCxnSpPr>
            <a:stCxn id="608" idx="3"/>
            <a:endCxn id="612" idx="1"/>
          </p:cNvCxnSpPr>
          <p:nvPr/>
        </p:nvCxnSpPr>
        <p:spPr>
          <a:xfrm>
            <a:off x="3693175" y="1601900"/>
            <a:ext cx="1853700" cy="0"/>
          </a:xfrm>
          <a:prstGeom prst="straightConnector1">
            <a:avLst/>
          </a:prstGeom>
          <a:noFill/>
          <a:ln cap="flat" cmpd="sng" w="9525">
            <a:solidFill>
              <a:schemeClr val="dk2"/>
            </a:solidFill>
            <a:prstDash val="solid"/>
            <a:round/>
            <a:headEnd len="med" w="med" type="none"/>
            <a:tailEnd len="med" w="med" type="triangle"/>
          </a:ln>
        </p:spPr>
      </p:cxnSp>
      <p:sp>
        <p:nvSpPr>
          <p:cNvPr id="614" name="Google Shape;614;p64"/>
          <p:cNvSpPr/>
          <p:nvPr/>
        </p:nvSpPr>
        <p:spPr>
          <a:xfrm>
            <a:off x="2435350" y="2308650"/>
            <a:ext cx="1446600" cy="565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Merge Request</a:t>
            </a:r>
            <a:endParaRPr sz="1300"/>
          </a:p>
        </p:txBody>
      </p:sp>
      <p:sp>
        <p:nvSpPr>
          <p:cNvPr id="615" name="Google Shape;615;p64"/>
          <p:cNvSpPr/>
          <p:nvPr/>
        </p:nvSpPr>
        <p:spPr>
          <a:xfrm>
            <a:off x="1185025" y="4113000"/>
            <a:ext cx="2212800" cy="69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Airflow</a:t>
            </a:r>
            <a:endParaRPr sz="1300"/>
          </a:p>
        </p:txBody>
      </p:sp>
      <p:cxnSp>
        <p:nvCxnSpPr>
          <p:cNvPr id="616" name="Google Shape;616;p64"/>
          <p:cNvCxnSpPr>
            <a:stCxn id="610" idx="3"/>
            <a:endCxn id="614" idx="1"/>
          </p:cNvCxnSpPr>
          <p:nvPr/>
        </p:nvCxnSpPr>
        <p:spPr>
          <a:xfrm>
            <a:off x="2140050" y="2591400"/>
            <a:ext cx="295200" cy="0"/>
          </a:xfrm>
          <a:prstGeom prst="straightConnector1">
            <a:avLst/>
          </a:prstGeom>
          <a:noFill/>
          <a:ln cap="flat" cmpd="sng" w="9525">
            <a:solidFill>
              <a:schemeClr val="dk2"/>
            </a:solidFill>
            <a:prstDash val="solid"/>
            <a:round/>
            <a:headEnd len="med" w="med" type="none"/>
            <a:tailEnd len="med" w="med" type="triangle"/>
          </a:ln>
        </p:spPr>
      </p:cxnSp>
      <p:sp>
        <p:nvSpPr>
          <p:cNvPr id="617" name="Google Shape;617;p64"/>
          <p:cNvSpPr/>
          <p:nvPr/>
        </p:nvSpPr>
        <p:spPr>
          <a:xfrm>
            <a:off x="1568125" y="3325125"/>
            <a:ext cx="1446600" cy="56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CICD</a:t>
            </a:r>
            <a:endParaRPr sz="1300"/>
          </a:p>
        </p:txBody>
      </p:sp>
      <p:cxnSp>
        <p:nvCxnSpPr>
          <p:cNvPr id="618" name="Google Shape;618;p64"/>
          <p:cNvCxnSpPr>
            <a:stCxn id="614" idx="2"/>
            <a:endCxn id="617" idx="0"/>
          </p:cNvCxnSpPr>
          <p:nvPr/>
        </p:nvCxnSpPr>
        <p:spPr>
          <a:xfrm rot="5400000">
            <a:off x="2499550" y="2665950"/>
            <a:ext cx="450900" cy="867300"/>
          </a:xfrm>
          <a:prstGeom prst="bentConnector3">
            <a:avLst>
              <a:gd fmla="val 50008" name="adj1"/>
            </a:avLst>
          </a:prstGeom>
          <a:noFill/>
          <a:ln cap="flat" cmpd="sng" w="9525">
            <a:solidFill>
              <a:schemeClr val="dk2"/>
            </a:solidFill>
            <a:prstDash val="dash"/>
            <a:round/>
            <a:headEnd len="med" w="med" type="none"/>
            <a:tailEnd len="med" w="med" type="triangle"/>
          </a:ln>
        </p:spPr>
      </p:cxnSp>
      <p:cxnSp>
        <p:nvCxnSpPr>
          <p:cNvPr id="619" name="Google Shape;619;p64"/>
          <p:cNvCxnSpPr>
            <a:stCxn id="617" idx="1"/>
          </p:cNvCxnSpPr>
          <p:nvPr/>
        </p:nvCxnSpPr>
        <p:spPr>
          <a:xfrm flipH="1">
            <a:off x="1256125" y="3607875"/>
            <a:ext cx="312000" cy="7500"/>
          </a:xfrm>
          <a:prstGeom prst="straightConnector1">
            <a:avLst/>
          </a:prstGeom>
          <a:noFill/>
          <a:ln cap="flat" cmpd="sng" w="9525">
            <a:solidFill>
              <a:schemeClr val="dk2"/>
            </a:solidFill>
            <a:prstDash val="solid"/>
            <a:round/>
            <a:headEnd len="med" w="med" type="none"/>
            <a:tailEnd len="med" w="med" type="triangle"/>
          </a:ln>
        </p:spPr>
      </p:cxnSp>
      <p:pic>
        <p:nvPicPr>
          <p:cNvPr id="620" name="Google Shape;620;p64"/>
          <p:cNvPicPr preferRelativeResize="0"/>
          <p:nvPr/>
        </p:nvPicPr>
        <p:blipFill>
          <a:blip r:embed="rId3">
            <a:alphaModFix/>
          </a:blip>
          <a:stretch>
            <a:fillRect/>
          </a:stretch>
        </p:blipFill>
        <p:spPr>
          <a:xfrm>
            <a:off x="5546925" y="2833150"/>
            <a:ext cx="1844800" cy="922400"/>
          </a:xfrm>
          <a:prstGeom prst="rect">
            <a:avLst/>
          </a:prstGeom>
          <a:noFill/>
          <a:ln>
            <a:noFill/>
          </a:ln>
        </p:spPr>
      </p:pic>
      <p:cxnSp>
        <p:nvCxnSpPr>
          <p:cNvPr id="621" name="Google Shape;621;p64"/>
          <p:cNvCxnSpPr>
            <a:stCxn id="617" idx="2"/>
            <a:endCxn id="615" idx="0"/>
          </p:cNvCxnSpPr>
          <p:nvPr/>
        </p:nvCxnSpPr>
        <p:spPr>
          <a:xfrm>
            <a:off x="2291425" y="3890625"/>
            <a:ext cx="0" cy="2223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64"/>
          <p:cNvCxnSpPr>
            <a:stCxn id="617" idx="3"/>
          </p:cNvCxnSpPr>
          <p:nvPr/>
        </p:nvCxnSpPr>
        <p:spPr>
          <a:xfrm>
            <a:off x="3014725" y="3607875"/>
            <a:ext cx="244800" cy="7500"/>
          </a:xfrm>
          <a:prstGeom prst="straightConnector1">
            <a:avLst/>
          </a:prstGeom>
          <a:noFill/>
          <a:ln cap="flat" cmpd="sng" w="9525">
            <a:solidFill>
              <a:schemeClr val="dk2"/>
            </a:solidFill>
            <a:prstDash val="solid"/>
            <a:round/>
            <a:headEnd len="med" w="med" type="none"/>
            <a:tailEnd len="med" w="med" type="triangle"/>
          </a:ln>
        </p:spPr>
      </p:cxnSp>
      <p:sp>
        <p:nvSpPr>
          <p:cNvPr id="623" name="Google Shape;623;p64"/>
          <p:cNvSpPr txBox="1"/>
          <p:nvPr/>
        </p:nvSpPr>
        <p:spPr>
          <a:xfrm>
            <a:off x="236425" y="3423225"/>
            <a:ext cx="101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Datahub</a:t>
            </a:r>
            <a:endParaRPr sz="1200">
              <a:latin typeface="Montserrat Medium"/>
              <a:ea typeface="Montserrat Medium"/>
              <a:cs typeface="Montserrat Medium"/>
              <a:sym typeface="Montserrat Medium"/>
            </a:endParaRPr>
          </a:p>
        </p:txBody>
      </p:sp>
      <p:sp>
        <p:nvSpPr>
          <p:cNvPr id="624" name="Google Shape;624;p64"/>
          <p:cNvSpPr txBox="1"/>
          <p:nvPr/>
        </p:nvSpPr>
        <p:spPr>
          <a:xfrm>
            <a:off x="3174325" y="3423225"/>
            <a:ext cx="90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Medium"/>
                <a:ea typeface="Montserrat Medium"/>
                <a:cs typeface="Montserrat Medium"/>
                <a:sym typeface="Montserrat Medium"/>
              </a:rPr>
              <a:t>Airbyte</a:t>
            </a:r>
            <a:endParaRPr sz="1200">
              <a:latin typeface="Montserrat Medium"/>
              <a:ea typeface="Montserrat Medium"/>
              <a:cs typeface="Montserrat Medium"/>
              <a:sym typeface="Montserrat Medium"/>
            </a:endParaRPr>
          </a:p>
        </p:txBody>
      </p:sp>
      <p:cxnSp>
        <p:nvCxnSpPr>
          <p:cNvPr id="625" name="Google Shape;625;p64"/>
          <p:cNvCxnSpPr>
            <a:stCxn id="615" idx="3"/>
            <a:endCxn id="620" idx="1"/>
          </p:cNvCxnSpPr>
          <p:nvPr/>
        </p:nvCxnSpPr>
        <p:spPr>
          <a:xfrm flipH="1" rot="10800000">
            <a:off x="3397825" y="3294450"/>
            <a:ext cx="2149200" cy="11640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626" name="Google Shape;626;p64"/>
          <p:cNvCxnSpPr>
            <a:stCxn id="610" idx="2"/>
            <a:endCxn id="617" idx="0"/>
          </p:cNvCxnSpPr>
          <p:nvPr/>
        </p:nvCxnSpPr>
        <p:spPr>
          <a:xfrm flipH="1" rot="-5400000">
            <a:off x="1628700" y="2662200"/>
            <a:ext cx="450900" cy="874800"/>
          </a:xfrm>
          <a:prstGeom prst="bentConnector3">
            <a:avLst>
              <a:gd fmla="val 50008" name="adj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5"/>
          <p:cNvSpPr txBox="1"/>
          <p:nvPr>
            <p:ph idx="1" type="body"/>
          </p:nvPr>
        </p:nvSpPr>
        <p:spPr>
          <a:xfrm>
            <a:off x="180000" y="900000"/>
            <a:ext cx="4054200" cy="38898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SzPts val="1700"/>
              <a:buChar char="●"/>
            </a:pPr>
            <a:r>
              <a:rPr lang="en" sz="1700"/>
              <a:t>Whenever one runs </a:t>
            </a:r>
            <a:r>
              <a:rPr lang="en" sz="1700">
                <a:solidFill>
                  <a:srgbClr val="188038"/>
                </a:solidFill>
                <a:highlight>
                  <a:srgbClr val="EFEFEF"/>
                </a:highlight>
                <a:latin typeface="Roboto Mono"/>
                <a:ea typeface="Roboto Mono"/>
                <a:cs typeface="Roboto Mono"/>
                <a:sym typeface="Roboto Mono"/>
              </a:rPr>
              <a:t>dbt run</a:t>
            </a:r>
            <a:r>
              <a:rPr lang="en" sz="1700"/>
              <a:t> or </a:t>
            </a:r>
            <a:r>
              <a:rPr lang="en" sz="1700">
                <a:solidFill>
                  <a:srgbClr val="188038"/>
                </a:solidFill>
                <a:highlight>
                  <a:srgbClr val="EFEFEF"/>
                </a:highlight>
                <a:latin typeface="Roboto Mono"/>
                <a:ea typeface="Roboto Mono"/>
                <a:cs typeface="Roboto Mono"/>
                <a:sym typeface="Roboto Mono"/>
              </a:rPr>
              <a:t>dbt test</a:t>
            </a:r>
            <a:r>
              <a:rPr lang="en" sz="1700">
                <a:solidFill>
                  <a:schemeClr val="dk1"/>
                </a:solidFill>
              </a:rPr>
              <a:t> </a:t>
            </a:r>
            <a:r>
              <a:rPr lang="en" sz="1700"/>
              <a:t>, </a:t>
            </a:r>
            <a:r>
              <a:rPr lang="en" sz="1700">
                <a:solidFill>
                  <a:srgbClr val="188038"/>
                </a:solidFill>
                <a:highlight>
                  <a:srgbClr val="EFEFEF"/>
                </a:highlight>
                <a:latin typeface="Roboto Mono"/>
                <a:ea typeface="Roboto Mono"/>
                <a:cs typeface="Roboto Mono"/>
                <a:sym typeface="Roboto Mono"/>
              </a:rPr>
              <a:t>dbt compile</a:t>
            </a:r>
            <a:r>
              <a:rPr lang="en" sz="1700"/>
              <a:t> runs first.</a:t>
            </a:r>
            <a:endParaRPr sz="1700"/>
          </a:p>
          <a:p>
            <a:pPr indent="-336550" lvl="0" marL="457200" rtl="0" algn="l">
              <a:spcBef>
                <a:spcPts val="0"/>
              </a:spcBef>
              <a:spcAft>
                <a:spcPts val="0"/>
              </a:spcAft>
              <a:buSzPts val="1700"/>
              <a:buChar char="●"/>
            </a:pPr>
            <a:r>
              <a:rPr lang="en" sz="1700">
                <a:solidFill>
                  <a:srgbClr val="188038"/>
                </a:solidFill>
                <a:highlight>
                  <a:srgbClr val="EFEFEF"/>
                </a:highlight>
                <a:latin typeface="Roboto Mono"/>
                <a:ea typeface="Roboto Mono"/>
                <a:cs typeface="Roboto Mono"/>
                <a:sym typeface="Roboto Mono"/>
              </a:rPr>
              <a:t>dbt compile</a:t>
            </a:r>
            <a:r>
              <a:rPr lang="en" sz="1700"/>
              <a:t> parses SQL and YAML files, </a:t>
            </a:r>
            <a:r>
              <a:rPr i="1" lang="en" sz="1700"/>
              <a:t>renders</a:t>
            </a:r>
            <a:r>
              <a:rPr lang="en" sz="1700"/>
              <a:t> Jinja templates in those, and generates </a:t>
            </a:r>
            <a:r>
              <a:rPr lang="en" sz="1700">
                <a:solidFill>
                  <a:srgbClr val="188038"/>
                </a:solidFill>
                <a:highlight>
                  <a:srgbClr val="EFEFEF"/>
                </a:highlight>
                <a:latin typeface="Roboto Mono"/>
                <a:ea typeface="Roboto Mono"/>
                <a:cs typeface="Roboto Mono"/>
                <a:sym typeface="Roboto Mono"/>
              </a:rPr>
              <a:t>manifest.json</a:t>
            </a:r>
            <a:r>
              <a:rPr lang="en" sz="1700"/>
              <a:t> file.</a:t>
            </a:r>
            <a:endParaRPr sz="1700"/>
          </a:p>
          <a:p>
            <a:pPr indent="-336550" lvl="0" marL="457200" rtl="0" algn="l">
              <a:spcBef>
                <a:spcPts val="0"/>
              </a:spcBef>
              <a:spcAft>
                <a:spcPts val="0"/>
              </a:spcAft>
              <a:buSzPts val="1700"/>
              <a:buChar char="●"/>
            </a:pPr>
            <a:r>
              <a:rPr lang="en" sz="1700"/>
              <a:t>dbt uses </a:t>
            </a:r>
            <a:r>
              <a:rPr lang="en" sz="1700">
                <a:solidFill>
                  <a:srgbClr val="188038"/>
                </a:solidFill>
                <a:highlight>
                  <a:srgbClr val="EFEFEF"/>
                </a:highlight>
                <a:latin typeface="Roboto Mono"/>
                <a:ea typeface="Roboto Mono"/>
                <a:cs typeface="Roboto Mono"/>
                <a:sym typeface="Roboto Mono"/>
              </a:rPr>
              <a:t>manifest.json</a:t>
            </a:r>
            <a:r>
              <a:rPr lang="en" sz="1700"/>
              <a:t> file to decide in what order it should run the models, which one should be materialized as tables and which as views, etc.</a:t>
            </a:r>
            <a:endParaRPr sz="1700"/>
          </a:p>
        </p:txBody>
      </p:sp>
      <p:sp>
        <p:nvSpPr>
          <p:cNvPr id="632" name="Google Shape;632;p65"/>
          <p:cNvSpPr txBox="1"/>
          <p:nvPr>
            <p:ph idx="2" type="body"/>
          </p:nvPr>
        </p:nvSpPr>
        <p:spPr>
          <a:xfrm>
            <a:off x="4820775" y="811350"/>
            <a:ext cx="4054200" cy="4067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"metadata"</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"dbt_schema_version"</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"https://schemas.getdbt.com/dbt/manifest/v5.json"</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"dbt_version"</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"1.4.0"</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"generated_at"</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"2023-03-20T08:51:59.212464Z"</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"invocation_id"</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"9ae5f35d-d9a0-4f71-9136-0bfc52128bea"</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"env"</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"project_id"</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"cf6ef8b0d94b1214ee1c83dc66bb4eb5"</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"user_id"</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"19c06c51-fdaf-4be6-95fa-6d3724afa750"</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"send_anonymous_usage_stats"</a:t>
            </a:r>
            <a:r>
              <a:rPr lang="en" sz="600">
                <a:solidFill>
                  <a:schemeClr val="dk1"/>
                </a:solidFill>
                <a:highlight>
                  <a:srgbClr val="FFFFFF"/>
                </a:highlight>
                <a:latin typeface="Courier New"/>
                <a:ea typeface="Courier New"/>
                <a:cs typeface="Courier New"/>
                <a:sym typeface="Courier New"/>
              </a:rPr>
              <a:t>: </a:t>
            </a:r>
            <a:r>
              <a:rPr lang="en" sz="600">
                <a:solidFill>
                  <a:srgbClr val="0000FF"/>
                </a:solidFill>
                <a:highlight>
                  <a:srgbClr val="FFFFFF"/>
                </a:highlight>
                <a:latin typeface="Courier New"/>
                <a:ea typeface="Courier New"/>
                <a:cs typeface="Courier New"/>
                <a:sym typeface="Courier New"/>
              </a:rPr>
              <a:t>true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"adapter_type"</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"bigquery"</a:t>
            </a:r>
            <a:endParaRPr sz="6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"nodes"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"model.example_schema.users_basic_info"</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"test.example_schema.unique_users_basic_info_id.a92193f514"</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"test.example_schema.not_null_users_basic_info_id.76846ee519"</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"sources"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"source.example_schema.raw_ecommerce_eu.users"</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"macros"</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"docs"</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"exposures"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"metrics"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"selectors"</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"disabled"</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"parent_map"</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   </a:t>
            </a:r>
            <a:r>
              <a:rPr lang="en" sz="600">
                <a:solidFill>
                  <a:srgbClr val="0451A5"/>
                </a:solidFill>
                <a:highlight>
                  <a:srgbClr val="FFFFFF"/>
                </a:highlight>
                <a:latin typeface="Courier New"/>
                <a:ea typeface="Courier New"/>
                <a:cs typeface="Courier New"/>
                <a:sym typeface="Courier New"/>
              </a:rPr>
              <a:t>"child_map"</a:t>
            </a:r>
            <a:r>
              <a:rPr lang="en" sz="600">
                <a:solidFill>
                  <a:schemeClr val="dk1"/>
                </a:solidFill>
                <a:highlight>
                  <a:srgbClr val="FFFFFF"/>
                </a:highlight>
                <a:latin typeface="Courier New"/>
                <a:ea typeface="Courier New"/>
                <a:cs typeface="Courier New"/>
                <a:sym typeface="Courier New"/>
              </a:rPr>
              <a:t>: { </a:t>
            </a:r>
            <a:r>
              <a:rPr lang="en" sz="600">
                <a:solidFill>
                  <a:srgbClr val="CD3131"/>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spcBef>
                <a:spcPts val="600"/>
              </a:spcBef>
              <a:spcAft>
                <a:spcPts val="0"/>
              </a:spcAft>
              <a:buNone/>
            </a:pPr>
            <a:r>
              <a:t/>
            </a:r>
            <a:endParaRPr sz="600"/>
          </a:p>
        </p:txBody>
      </p:sp>
      <p:sp>
        <p:nvSpPr>
          <p:cNvPr id="633" name="Google Shape;633;p6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dbt compile &amp; the manifest file</a:t>
            </a:r>
            <a:endParaRPr sz="2400">
              <a:solidFill>
                <a:srgbClr val="188038"/>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6"/>
          <p:cNvSpPr txBox="1"/>
          <p:nvPr>
            <p:ph idx="1" type="body"/>
          </p:nvPr>
        </p:nvSpPr>
        <p:spPr>
          <a:xfrm>
            <a:off x="180000" y="900000"/>
            <a:ext cx="4054200" cy="388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0451A5"/>
                </a:solidFill>
                <a:highlight>
                  <a:srgbClr val="FFFFFF"/>
                </a:highlight>
                <a:latin typeface="Courier New"/>
                <a:ea typeface="Courier New"/>
                <a:cs typeface="Courier New"/>
                <a:sym typeface="Courier New"/>
              </a:rPr>
              <a:t>"model.example_schema.users_basic_info"</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"raw_sql"</a:t>
            </a: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"compiled"</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true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"resource_type"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"model"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"depends_on"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"macros"</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"macro.dbt.run_hooks"</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"macro.dbt.statement"</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"macro.dbt.persist_docs"</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"nodes"</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"source.example_schema.raw_ecommerce_eu.users"</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"config"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endParaRPr sz="9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"materialized"</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"table"</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p>
        </p:txBody>
      </p:sp>
      <p:sp>
        <p:nvSpPr>
          <p:cNvPr id="639" name="Google Shape;639;p66"/>
          <p:cNvSpPr txBox="1"/>
          <p:nvPr>
            <p:ph idx="2" type="body"/>
          </p:nvPr>
        </p:nvSpPr>
        <p:spPr>
          <a:xfrm>
            <a:off x="4686125" y="900000"/>
            <a:ext cx="4197000" cy="388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"database"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"bdtw-mdp-workshop"</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"schema"</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"example_schema"</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"users_basic_info"</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"sources"</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"raw_ecommerce_eu"</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"users"</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"description"</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"This is a table with basic information about app users: first name, last name &amp; email"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"columns"</a:t>
            </a:r>
            <a:r>
              <a:rPr lang="en" sz="900">
                <a:solidFill>
                  <a:schemeClr val="dk1"/>
                </a:solidFill>
                <a:highlight>
                  <a:srgbClr val="FFFFFF"/>
                </a:highlight>
                <a:latin typeface="Courier New"/>
                <a:ea typeface="Courier New"/>
                <a:cs typeface="Courier New"/>
                <a:sym typeface="Courier New"/>
              </a:rPr>
              <a:t>: {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"compiled_sql"</a:t>
            </a:r>
            <a:r>
              <a:rPr lang="en" sz="900">
                <a:solidFill>
                  <a:schemeClr val="dk1"/>
                </a:solidFill>
                <a:highlight>
                  <a:srgbClr val="FFFFFF"/>
                </a:highlight>
                <a:latin typeface="Courier New"/>
                <a:ea typeface="Courier New"/>
                <a:cs typeface="Courier New"/>
                <a:sym typeface="Courier New"/>
              </a:rPr>
              <a:t>: </a:t>
            </a:r>
            <a:r>
              <a:rPr lang="en" sz="900">
                <a:solidFill>
                  <a:srgbClr val="CD3131"/>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   </a:t>
            </a:r>
            <a:r>
              <a:rPr lang="en" sz="900">
                <a:solidFill>
                  <a:srgbClr val="0451A5"/>
                </a:solidFill>
                <a:highlight>
                  <a:srgbClr val="FFFFFF"/>
                </a:highlight>
                <a:latin typeface="Courier New"/>
                <a:ea typeface="Courier New"/>
                <a:cs typeface="Courier New"/>
                <a:sym typeface="Courier New"/>
              </a:rPr>
              <a:t>"relation_name"</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"`bdtw-mdp-workshop`.`example_schema`.`users_basic_info`"</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900"/>
          </a:p>
        </p:txBody>
      </p:sp>
      <p:sp>
        <p:nvSpPr>
          <p:cNvPr id="640" name="Google Shape;640;p6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dbt compile &amp; the manifest file</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manifest.json’s node example</a:t>
            </a:r>
            <a:endParaRPr sz="2400">
              <a:solidFill>
                <a:srgbClr val="188038"/>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67"/>
          <p:cNvPicPr preferRelativeResize="0"/>
          <p:nvPr/>
        </p:nvPicPr>
        <p:blipFill>
          <a:blip r:embed="rId3">
            <a:alphaModFix/>
          </a:blip>
          <a:stretch>
            <a:fillRect/>
          </a:stretch>
        </p:blipFill>
        <p:spPr>
          <a:xfrm>
            <a:off x="942038" y="1120125"/>
            <a:ext cx="7259924" cy="3445650"/>
          </a:xfrm>
          <a:prstGeom prst="rect">
            <a:avLst/>
          </a:prstGeom>
          <a:noFill/>
          <a:ln>
            <a:noFill/>
          </a:ln>
        </p:spPr>
      </p:pic>
      <p:sp>
        <p:nvSpPr>
          <p:cNvPr id="646" name="Google Shape;646;p67"/>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lang="en" sz="800">
                <a:solidFill>
                  <a:schemeClr val="dk1"/>
                </a:solidFill>
                <a:latin typeface="Montserrat Medium"/>
                <a:ea typeface="Montserrat Medium"/>
                <a:cs typeface="Montserrat Medium"/>
                <a:sym typeface="Montserrat Medium"/>
              </a:rPr>
              <a:t>Source: getdbt.com</a:t>
            </a:r>
            <a:endParaRPr sz="800"/>
          </a:p>
        </p:txBody>
      </p:sp>
      <p:sp>
        <p:nvSpPr>
          <p:cNvPr id="647" name="Google Shape;647;p6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Directed Acyclic Graph</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aka show me the order of operations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8"/>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400"/>
              </a:spcAft>
              <a:buNone/>
            </a:pPr>
            <a:r>
              <a:rPr lang="en" sz="800">
                <a:solidFill>
                  <a:schemeClr val="dk1"/>
                </a:solidFill>
                <a:latin typeface="Montserrat Medium"/>
                <a:ea typeface="Montserrat Medium"/>
                <a:cs typeface="Montserrat Medium"/>
                <a:sym typeface="Montserrat Medium"/>
              </a:rPr>
              <a:t>Source: getdbt.com</a:t>
            </a:r>
            <a:endParaRPr sz="800"/>
          </a:p>
        </p:txBody>
      </p:sp>
      <p:sp>
        <p:nvSpPr>
          <p:cNvPr id="653" name="Google Shape;653;p68"/>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pic>
        <p:nvPicPr>
          <p:cNvPr id="654" name="Google Shape;654;p68"/>
          <p:cNvPicPr preferRelativeResize="0"/>
          <p:nvPr/>
        </p:nvPicPr>
        <p:blipFill rotWithShape="1">
          <a:blip r:embed="rId3">
            <a:alphaModFix/>
          </a:blip>
          <a:srcRect b="0" l="0" r="0" t="9297"/>
          <a:stretch/>
        </p:blipFill>
        <p:spPr>
          <a:xfrm>
            <a:off x="819950" y="1333525"/>
            <a:ext cx="7504098" cy="24764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9"/>
          <p:cNvPicPr preferRelativeResize="0"/>
          <p:nvPr/>
        </p:nvPicPr>
        <p:blipFill>
          <a:blip r:embed="rId3">
            <a:alphaModFix/>
          </a:blip>
          <a:stretch>
            <a:fillRect/>
          </a:stretch>
        </p:blipFill>
        <p:spPr>
          <a:xfrm>
            <a:off x="368000" y="2794600"/>
            <a:ext cx="4573949" cy="2005276"/>
          </a:xfrm>
          <a:prstGeom prst="rect">
            <a:avLst/>
          </a:prstGeom>
          <a:noFill/>
          <a:ln>
            <a:noFill/>
          </a:ln>
        </p:spPr>
      </p:pic>
      <p:sp>
        <p:nvSpPr>
          <p:cNvPr id="660" name="Google Shape;660;p69"/>
          <p:cNvSpPr txBox="1"/>
          <p:nvPr/>
        </p:nvSpPr>
        <p:spPr>
          <a:xfrm>
            <a:off x="4830550" y="1476300"/>
            <a:ext cx="4145700" cy="3667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60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dbt and Airflow integrations are very common</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run jobs on a cron schedule</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view logs</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configure error notifications ( Slack)</a:t>
            </a:r>
            <a:endParaRPr sz="1500">
              <a:solidFill>
                <a:srgbClr val="062C3F"/>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rgbClr val="062C3F"/>
              </a:buClr>
              <a:buSzPts val="1500"/>
              <a:buFont typeface="Montserrat Medium"/>
              <a:buChar char="●"/>
            </a:pPr>
            <a:r>
              <a:rPr lang="en" sz="1500">
                <a:solidFill>
                  <a:srgbClr val="062C3F"/>
                </a:solidFill>
                <a:latin typeface="Montserrat Medium"/>
                <a:ea typeface="Montserrat Medium"/>
                <a:cs typeface="Montserrat Medium"/>
                <a:sym typeface="Montserrat Medium"/>
              </a:rPr>
              <a:t>you can orchestrate your dbt jobs to wait for data sources</a:t>
            </a:r>
            <a:endParaRPr sz="1500">
              <a:solidFill>
                <a:srgbClr val="062C3F"/>
              </a:solidFill>
              <a:latin typeface="Montserrat Medium"/>
              <a:ea typeface="Montserrat Medium"/>
              <a:cs typeface="Montserrat Medium"/>
              <a:sym typeface="Montserrat Medium"/>
            </a:endParaRPr>
          </a:p>
        </p:txBody>
      </p:sp>
      <p:pic>
        <p:nvPicPr>
          <p:cNvPr id="661" name="Google Shape;661;p69"/>
          <p:cNvPicPr preferRelativeResize="0"/>
          <p:nvPr/>
        </p:nvPicPr>
        <p:blipFill>
          <a:blip r:embed="rId4">
            <a:alphaModFix/>
          </a:blip>
          <a:stretch>
            <a:fillRect/>
          </a:stretch>
        </p:blipFill>
        <p:spPr>
          <a:xfrm>
            <a:off x="736025" y="1088850"/>
            <a:ext cx="3380050" cy="1613075"/>
          </a:xfrm>
          <a:prstGeom prst="rect">
            <a:avLst/>
          </a:prstGeom>
          <a:noFill/>
          <a:ln>
            <a:noFill/>
          </a:ln>
        </p:spPr>
      </p:pic>
      <p:sp>
        <p:nvSpPr>
          <p:cNvPr id="662" name="Google Shape;662;p69"/>
          <p:cNvSpPr/>
          <p:nvPr/>
        </p:nvSpPr>
        <p:spPr>
          <a:xfrm>
            <a:off x="1266425" y="2732550"/>
            <a:ext cx="2787600" cy="2005200"/>
          </a:xfrm>
          <a:prstGeom prst="roundRect">
            <a:avLst>
              <a:gd fmla="val 16667" name="adj"/>
            </a:avLst>
          </a:prstGeom>
          <a:noFill/>
          <a:ln cap="flat" cmpd="sng" w="38100">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9"/>
          <p:cNvSpPr/>
          <p:nvPr/>
        </p:nvSpPr>
        <p:spPr>
          <a:xfrm rot="-671662">
            <a:off x="2344697" y="2035865"/>
            <a:ext cx="233339" cy="649596"/>
          </a:xfrm>
          <a:prstGeom prst="downArrow">
            <a:avLst>
              <a:gd fmla="val 29734" name="adj1"/>
              <a:gd fmla="val 51532" name="adj2"/>
            </a:avLst>
          </a:prstGeom>
          <a:solidFill>
            <a:srgbClr val="1FDC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9"/>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A</a:t>
            </a:r>
            <a:r>
              <a:rPr lang="en" sz="2400"/>
              <a:t>genda</a:t>
            </a:r>
            <a:endParaRPr sz="2400"/>
          </a:p>
          <a:p>
            <a:pPr indent="0" lvl="0" marL="0" rtl="0" algn="l">
              <a:lnSpc>
                <a:spcPct val="100000"/>
              </a:lnSpc>
              <a:spcBef>
                <a:spcPts val="0"/>
              </a:spcBef>
              <a:spcAft>
                <a:spcPts val="0"/>
              </a:spcAft>
              <a:buSzPts val="2000"/>
              <a:buNone/>
            </a:pPr>
            <a:r>
              <a:t/>
            </a:r>
            <a:endParaRPr/>
          </a:p>
        </p:txBody>
      </p:sp>
      <p:sp>
        <p:nvSpPr>
          <p:cNvPr id="143" name="Google Shape;143;p25"/>
          <p:cNvSpPr/>
          <p:nvPr/>
        </p:nvSpPr>
        <p:spPr>
          <a:xfrm>
            <a:off x="1117725" y="1038600"/>
            <a:ext cx="7102200" cy="33729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700">
                <a:solidFill>
                  <a:srgbClr val="062C3F"/>
                </a:solidFill>
                <a:latin typeface="Montserrat"/>
                <a:ea typeface="Montserrat"/>
                <a:cs typeface="Montserrat"/>
                <a:sym typeface="Montserrat"/>
              </a:rPr>
              <a:t>Session 1 - Introduction to Modern Data Stack</a:t>
            </a:r>
            <a:endParaRPr b="1"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What is Modern Data Stack? Intro</a:t>
            </a:r>
            <a:endParaRPr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Key components of MDS</a:t>
            </a:r>
            <a:endParaRPr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Core concepts of dbt</a:t>
            </a:r>
            <a:endParaRPr sz="1700">
              <a:solidFill>
                <a:srgbClr val="062C3F"/>
              </a:solidFill>
              <a:latin typeface="Montserrat"/>
              <a:ea typeface="Montserrat"/>
              <a:cs typeface="Montserrat"/>
              <a:sym typeface="Montserrat"/>
            </a:endParaRPr>
          </a:p>
          <a:p>
            <a:pPr indent="-336550" lvl="0" marL="457200" rtl="0" algn="l">
              <a:spcBef>
                <a:spcPts val="0"/>
              </a:spcBef>
              <a:spcAft>
                <a:spcPts val="0"/>
              </a:spcAft>
              <a:buClr>
                <a:srgbClr val="1FDC6B"/>
              </a:buClr>
              <a:buSzPts val="1700"/>
              <a:buFont typeface="Montserrat"/>
              <a:buChar char="➔"/>
            </a:pPr>
            <a:r>
              <a:rPr lang="en" sz="1700">
                <a:solidFill>
                  <a:srgbClr val="062C3F"/>
                </a:solidFill>
                <a:latin typeface="Montserrat"/>
                <a:ea typeface="Montserrat"/>
                <a:cs typeface="Montserrat"/>
                <a:sym typeface="Montserrat"/>
              </a:rPr>
              <a:t>Hands-on exercises: creating your own workspace</a:t>
            </a:r>
            <a:endParaRPr sz="1700">
              <a:solidFill>
                <a:srgbClr val="062C3F"/>
              </a:solidFill>
              <a:latin typeface="Montserrat"/>
              <a:ea typeface="Montserrat"/>
              <a:cs typeface="Montserrat"/>
              <a:sym typeface="Montserrat"/>
            </a:endParaRPr>
          </a:p>
          <a:p>
            <a:pPr indent="0" lvl="0" marL="457200" rtl="0" algn="ctr">
              <a:spcBef>
                <a:spcPts val="0"/>
              </a:spcBef>
              <a:spcAft>
                <a:spcPts val="0"/>
              </a:spcAft>
              <a:buNone/>
            </a:pPr>
            <a:r>
              <a:t/>
            </a:r>
            <a:endParaRPr b="1" sz="1800">
              <a:solidFill>
                <a:srgbClr val="062C3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70"/>
          <p:cNvPicPr preferRelativeResize="0"/>
          <p:nvPr/>
        </p:nvPicPr>
        <p:blipFill>
          <a:blip r:embed="rId3">
            <a:alphaModFix/>
          </a:blip>
          <a:stretch>
            <a:fillRect/>
          </a:stretch>
        </p:blipFill>
        <p:spPr>
          <a:xfrm>
            <a:off x="334250" y="1812075"/>
            <a:ext cx="4138699" cy="2142880"/>
          </a:xfrm>
          <a:prstGeom prst="rect">
            <a:avLst/>
          </a:prstGeom>
          <a:noFill/>
          <a:ln>
            <a:noFill/>
          </a:ln>
        </p:spPr>
      </p:pic>
      <p:sp>
        <p:nvSpPr>
          <p:cNvPr id="670" name="Google Shape;670;p70"/>
          <p:cNvSpPr txBox="1"/>
          <p:nvPr/>
        </p:nvSpPr>
        <p:spPr>
          <a:xfrm>
            <a:off x="4379400" y="1068325"/>
            <a:ext cx="44928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04040"/>
              </a:buClr>
              <a:buSzPts val="1400"/>
              <a:buFont typeface="Montserrat Medium"/>
              <a:buChar char="●"/>
            </a:pPr>
            <a:r>
              <a:rPr lang="en">
                <a:solidFill>
                  <a:srgbClr val="404040"/>
                </a:solidFill>
                <a:highlight>
                  <a:srgbClr val="FCFCFC"/>
                </a:highlight>
                <a:latin typeface="Roboto Mono"/>
                <a:ea typeface="Roboto Mono"/>
                <a:cs typeface="Roboto Mono"/>
                <a:sym typeface="Roboto Mono"/>
              </a:rPr>
              <a:t>dbt-airflow-factory</a:t>
            </a:r>
            <a:r>
              <a:rPr lang="en">
                <a:solidFill>
                  <a:srgbClr val="404040"/>
                </a:solidFill>
                <a:highlight>
                  <a:srgbClr val="FCFCFC"/>
                </a:highlight>
                <a:latin typeface="Montserrat Medium"/>
                <a:ea typeface="Montserrat Medium"/>
                <a:cs typeface="Montserrat Medium"/>
                <a:sym typeface="Montserrat Medium"/>
              </a:rPr>
              <a:t> is a library for parsing dbt manifest files and building Airflow DAG</a:t>
            </a:r>
            <a:endParaRPr>
              <a:solidFill>
                <a:srgbClr val="404040"/>
              </a:solidFill>
              <a:highlight>
                <a:srgbClr val="FCFCFC"/>
              </a:highlight>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rgbClr val="404040"/>
              </a:buClr>
              <a:buSzPts val="1400"/>
              <a:buFont typeface="Montserrat Medium"/>
              <a:buChar char="●"/>
            </a:pPr>
            <a:r>
              <a:rPr lang="en">
                <a:solidFill>
                  <a:srgbClr val="404040"/>
                </a:solidFill>
                <a:highlight>
                  <a:srgbClr val="FCFCFC"/>
                </a:highlight>
                <a:latin typeface="Montserrat Medium"/>
                <a:ea typeface="Montserrat Medium"/>
                <a:cs typeface="Montserrat Medium"/>
                <a:sym typeface="Montserrat Medium"/>
              </a:rPr>
              <a:t>The library is expected to be used inside an Airflow environment with a Kubernetes image referencing dbt</a:t>
            </a:r>
            <a:endParaRPr>
              <a:solidFill>
                <a:srgbClr val="404040"/>
              </a:solidFill>
              <a:highlight>
                <a:srgbClr val="FCFCFC"/>
              </a:highlight>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rgbClr val="404040"/>
              </a:buClr>
              <a:buSzPts val="1400"/>
              <a:buFont typeface="Montserrat Medium"/>
              <a:buChar char="●"/>
            </a:pPr>
            <a:r>
              <a:rPr lang="en">
                <a:solidFill>
                  <a:srgbClr val="404040"/>
                </a:solidFill>
                <a:highlight>
                  <a:srgbClr val="FCFCFC"/>
                </a:highlight>
                <a:latin typeface="Montserrat Medium"/>
                <a:ea typeface="Montserrat Medium"/>
                <a:cs typeface="Montserrat Medium"/>
                <a:sym typeface="Montserrat Medium"/>
              </a:rPr>
              <a:t>Although the tools was created by GetInData and are used in their project it is open-sourced and everyone is welcome to use and contribute to make it better and even more useful</a:t>
            </a:r>
            <a:endParaRPr>
              <a:solidFill>
                <a:srgbClr val="404040"/>
              </a:solidFill>
              <a:highlight>
                <a:srgbClr val="FCFCFC"/>
              </a:highlight>
              <a:latin typeface="Montserrat Medium"/>
              <a:ea typeface="Montserrat Medium"/>
              <a:cs typeface="Montserrat Medium"/>
              <a:sym typeface="Montserrat Medium"/>
            </a:endParaRPr>
          </a:p>
        </p:txBody>
      </p:sp>
      <p:sp>
        <p:nvSpPr>
          <p:cNvPr id="671" name="Google Shape;671;p70"/>
          <p:cNvSpPr/>
          <p:nvPr/>
        </p:nvSpPr>
        <p:spPr>
          <a:xfrm>
            <a:off x="1386700" y="2635863"/>
            <a:ext cx="2596500" cy="495300"/>
          </a:xfrm>
          <a:prstGeom prst="roundRect">
            <a:avLst>
              <a:gd fmla="val 16667" name="adj"/>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0"/>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sp>
        <p:nvSpPr>
          <p:cNvPr id="673" name="Google Shape;673;p70"/>
          <p:cNvSpPr/>
          <p:nvPr/>
        </p:nvSpPr>
        <p:spPr>
          <a:xfrm>
            <a:off x="1661725" y="2760319"/>
            <a:ext cx="2102400" cy="2661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CFCFC"/>
                </a:solidFill>
                <a:latin typeface="Montserrat SemiBold"/>
                <a:ea typeface="Montserrat SemiBold"/>
                <a:cs typeface="Montserrat SemiBold"/>
                <a:sym typeface="Montserrat SemiBold"/>
              </a:rPr>
              <a:t>dbt-airflow-factory</a:t>
            </a:r>
            <a:endParaRPr sz="800">
              <a:solidFill>
                <a:srgbClr val="FCFCFC"/>
              </a:solidFill>
              <a:latin typeface="Montserrat SemiBold"/>
              <a:ea typeface="Montserrat SemiBold"/>
              <a:cs typeface="Montserrat SemiBold"/>
              <a:sym typeface="Montserrat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71"/>
          <p:cNvPicPr preferRelativeResize="0"/>
          <p:nvPr/>
        </p:nvPicPr>
        <p:blipFill>
          <a:blip r:embed="rId3">
            <a:alphaModFix/>
          </a:blip>
          <a:stretch>
            <a:fillRect/>
          </a:stretch>
        </p:blipFill>
        <p:spPr>
          <a:xfrm>
            <a:off x="460850" y="900012"/>
            <a:ext cx="3487049" cy="3926675"/>
          </a:xfrm>
          <a:prstGeom prst="rect">
            <a:avLst/>
          </a:prstGeom>
          <a:noFill/>
          <a:ln>
            <a:noFill/>
          </a:ln>
        </p:spPr>
      </p:pic>
      <p:sp>
        <p:nvSpPr>
          <p:cNvPr id="679" name="Google Shape;679;p71"/>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Apache Airflow as a workflow scheduler</a:t>
            </a:r>
            <a:endParaRPr sz="2400"/>
          </a:p>
          <a:p>
            <a:pPr indent="0" lvl="0" marL="0" rtl="0" algn="l">
              <a:spcBef>
                <a:spcPts val="0"/>
              </a:spcBef>
              <a:spcAft>
                <a:spcPts val="0"/>
              </a:spcAft>
              <a:buClr>
                <a:schemeClr val="dk1"/>
              </a:buClr>
              <a:buSzPts val="1100"/>
              <a:buFont typeface="Arial"/>
              <a:buNone/>
            </a:pPr>
            <a:r>
              <a:t/>
            </a:r>
            <a:endParaRPr/>
          </a:p>
        </p:txBody>
      </p:sp>
      <p:pic>
        <p:nvPicPr>
          <p:cNvPr id="680" name="Google Shape;680;p71"/>
          <p:cNvPicPr preferRelativeResize="0"/>
          <p:nvPr/>
        </p:nvPicPr>
        <p:blipFill>
          <a:blip r:embed="rId4">
            <a:alphaModFix/>
          </a:blip>
          <a:stretch>
            <a:fillRect/>
          </a:stretch>
        </p:blipFill>
        <p:spPr>
          <a:xfrm>
            <a:off x="4194300" y="2127712"/>
            <a:ext cx="4512825" cy="8880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p:nvPr/>
        </p:nvSpPr>
        <p:spPr>
          <a:xfrm>
            <a:off x="2075325" y="997500"/>
            <a:ext cx="4700100" cy="3672600"/>
          </a:xfrm>
          <a:prstGeom prst="roundRect">
            <a:avLst>
              <a:gd fmla="val 4479"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686" name="Google Shape;686;p72"/>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CI/CD</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Analytics Engineer’s perspective</a:t>
            </a:r>
            <a:endParaRPr/>
          </a:p>
        </p:txBody>
      </p:sp>
      <p:sp>
        <p:nvSpPr>
          <p:cNvPr id="687" name="Google Shape;687;p72"/>
          <p:cNvSpPr/>
          <p:nvPr/>
        </p:nvSpPr>
        <p:spPr>
          <a:xfrm>
            <a:off x="183638" y="1480425"/>
            <a:ext cx="14730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a:t>
            </a:r>
            <a:r>
              <a:rPr lang="en">
                <a:solidFill>
                  <a:schemeClr val="lt1"/>
                </a:solidFill>
                <a:latin typeface="Roboto Mono SemiBold"/>
                <a:ea typeface="Roboto Mono SemiBold"/>
                <a:cs typeface="Roboto Mono SemiBold"/>
                <a:sym typeface="Roboto Mono SemiBold"/>
              </a:rPr>
              <a:t>it commit</a:t>
            </a:r>
            <a:endParaRPr>
              <a:solidFill>
                <a:schemeClr val="lt1"/>
              </a:solidFill>
              <a:latin typeface="Roboto Mono SemiBold"/>
              <a:ea typeface="Roboto Mono SemiBold"/>
              <a:cs typeface="Roboto Mono SemiBold"/>
              <a:sym typeface="Roboto Mono SemiBold"/>
            </a:endParaRPr>
          </a:p>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a:t>
            </a:r>
            <a:r>
              <a:rPr lang="en">
                <a:solidFill>
                  <a:schemeClr val="lt1"/>
                </a:solidFill>
                <a:latin typeface="Roboto Mono SemiBold"/>
                <a:ea typeface="Roboto Mono SemiBold"/>
                <a:cs typeface="Roboto Mono SemiBold"/>
                <a:sym typeface="Roboto Mono SemiBold"/>
              </a:rPr>
              <a:t>it push</a:t>
            </a:r>
            <a:endParaRPr>
              <a:solidFill>
                <a:schemeClr val="lt1"/>
              </a:solidFill>
              <a:latin typeface="Roboto Mono SemiBold"/>
              <a:ea typeface="Roboto Mono SemiBold"/>
              <a:cs typeface="Roboto Mono SemiBold"/>
              <a:sym typeface="Roboto Mono SemiBold"/>
            </a:endParaRPr>
          </a:p>
        </p:txBody>
      </p:sp>
      <p:cxnSp>
        <p:nvCxnSpPr>
          <p:cNvPr id="688" name="Google Shape;688;p72"/>
          <p:cNvCxnSpPr/>
          <p:nvPr/>
        </p:nvCxnSpPr>
        <p:spPr>
          <a:xfrm>
            <a:off x="1712950" y="1955925"/>
            <a:ext cx="323400" cy="0"/>
          </a:xfrm>
          <a:prstGeom prst="straightConnector1">
            <a:avLst/>
          </a:prstGeom>
          <a:noFill/>
          <a:ln cap="flat" cmpd="sng" w="28575">
            <a:solidFill>
              <a:schemeClr val="dk2"/>
            </a:solidFill>
            <a:prstDash val="solid"/>
            <a:round/>
            <a:headEnd len="med" w="med" type="none"/>
            <a:tailEnd len="med" w="med" type="triangle"/>
          </a:ln>
        </p:spPr>
      </p:cxnSp>
      <p:sp>
        <p:nvSpPr>
          <p:cNvPr id="689" name="Google Shape;689;p72"/>
          <p:cNvSpPr/>
          <p:nvPr/>
        </p:nvSpPr>
        <p:spPr>
          <a:xfrm>
            <a:off x="7163658" y="148042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Dev schema’s models running in the cloud</a:t>
            </a:r>
            <a:endParaRPr b="1">
              <a:solidFill>
                <a:schemeClr val="lt1"/>
              </a:solidFill>
              <a:latin typeface="Montserrat"/>
              <a:ea typeface="Montserrat"/>
              <a:cs typeface="Montserrat"/>
              <a:sym typeface="Montserrat"/>
            </a:endParaRPr>
          </a:p>
        </p:txBody>
      </p:sp>
      <p:sp>
        <p:nvSpPr>
          <p:cNvPr id="690" name="Google Shape;690;p72"/>
          <p:cNvSpPr/>
          <p:nvPr/>
        </p:nvSpPr>
        <p:spPr>
          <a:xfrm>
            <a:off x="218300" y="3093275"/>
            <a:ext cx="14037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Accept Pull (Merge) Request</a:t>
            </a:r>
            <a:endParaRPr b="1">
              <a:solidFill>
                <a:schemeClr val="lt1"/>
              </a:solidFill>
              <a:latin typeface="Montserrat"/>
              <a:ea typeface="Montserrat"/>
              <a:cs typeface="Montserrat"/>
              <a:sym typeface="Montserrat"/>
            </a:endParaRPr>
          </a:p>
        </p:txBody>
      </p:sp>
      <p:sp>
        <p:nvSpPr>
          <p:cNvPr id="691" name="Google Shape;691;p72"/>
          <p:cNvSpPr/>
          <p:nvPr/>
        </p:nvSpPr>
        <p:spPr>
          <a:xfrm>
            <a:off x="7163645" y="309327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Production</a:t>
            </a:r>
            <a:r>
              <a:rPr b="1" lang="en">
                <a:solidFill>
                  <a:schemeClr val="lt1"/>
                </a:solidFill>
                <a:latin typeface="Montserrat"/>
                <a:ea typeface="Montserrat"/>
                <a:cs typeface="Montserrat"/>
                <a:sym typeface="Montserrat"/>
              </a:rPr>
              <a:t> schema’s models running in the cloud</a:t>
            </a:r>
            <a:endParaRPr b="1">
              <a:solidFill>
                <a:schemeClr val="lt1"/>
              </a:solidFill>
              <a:latin typeface="Montserrat"/>
              <a:ea typeface="Montserrat"/>
              <a:cs typeface="Montserrat"/>
              <a:sym typeface="Montserrat"/>
            </a:endParaRPr>
          </a:p>
        </p:txBody>
      </p:sp>
      <p:sp>
        <p:nvSpPr>
          <p:cNvPr id="692" name="Google Shape;692;p72"/>
          <p:cNvSpPr/>
          <p:nvPr/>
        </p:nvSpPr>
        <p:spPr>
          <a:xfrm>
            <a:off x="2075336" y="1480425"/>
            <a:ext cx="47001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 MAGIC *</a:t>
            </a:r>
            <a:endParaRPr b="1">
              <a:solidFill>
                <a:schemeClr val="lt1"/>
              </a:solidFill>
              <a:latin typeface="Montserrat"/>
              <a:ea typeface="Montserrat"/>
              <a:cs typeface="Montserrat"/>
              <a:sym typeface="Montserrat"/>
            </a:endParaRPr>
          </a:p>
        </p:txBody>
      </p:sp>
      <p:cxnSp>
        <p:nvCxnSpPr>
          <p:cNvPr id="693" name="Google Shape;693;p72"/>
          <p:cNvCxnSpPr/>
          <p:nvPr/>
        </p:nvCxnSpPr>
        <p:spPr>
          <a:xfrm>
            <a:off x="6807838" y="1955875"/>
            <a:ext cx="323400" cy="0"/>
          </a:xfrm>
          <a:prstGeom prst="straightConnector1">
            <a:avLst/>
          </a:prstGeom>
          <a:noFill/>
          <a:ln cap="flat" cmpd="sng" w="28575">
            <a:solidFill>
              <a:schemeClr val="dk2"/>
            </a:solidFill>
            <a:prstDash val="solid"/>
            <a:round/>
            <a:headEnd len="med" w="med" type="none"/>
            <a:tailEnd len="med" w="med" type="triangle"/>
          </a:ln>
        </p:spPr>
      </p:cxnSp>
      <p:sp>
        <p:nvSpPr>
          <p:cNvPr id="694" name="Google Shape;694;p72"/>
          <p:cNvSpPr/>
          <p:nvPr/>
        </p:nvSpPr>
        <p:spPr>
          <a:xfrm>
            <a:off x="2075336" y="3093275"/>
            <a:ext cx="47001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 MAGIC *</a:t>
            </a:r>
            <a:endParaRPr b="1">
              <a:solidFill>
                <a:schemeClr val="lt1"/>
              </a:solidFill>
              <a:latin typeface="Montserrat"/>
              <a:ea typeface="Montserrat"/>
              <a:cs typeface="Montserrat"/>
              <a:sym typeface="Montserrat"/>
            </a:endParaRPr>
          </a:p>
        </p:txBody>
      </p:sp>
      <p:cxnSp>
        <p:nvCxnSpPr>
          <p:cNvPr id="695" name="Google Shape;695;p72"/>
          <p:cNvCxnSpPr/>
          <p:nvPr/>
        </p:nvCxnSpPr>
        <p:spPr>
          <a:xfrm>
            <a:off x="1686963"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96" name="Google Shape;696;p72"/>
          <p:cNvCxnSpPr/>
          <p:nvPr/>
        </p:nvCxnSpPr>
        <p:spPr>
          <a:xfrm>
            <a:off x="6807825"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697" name="Google Shape;697;p72"/>
          <p:cNvCxnSpPr>
            <a:stCxn id="689" idx="2"/>
            <a:endCxn id="690" idx="0"/>
          </p:cNvCxnSpPr>
          <p:nvPr/>
        </p:nvCxnSpPr>
        <p:spPr>
          <a:xfrm rot="5400000">
            <a:off x="4160208" y="-808575"/>
            <a:ext cx="661800" cy="7141800"/>
          </a:xfrm>
          <a:prstGeom prst="bentConnector3">
            <a:avLst>
              <a:gd fmla="val 5000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3"/>
          <p:cNvSpPr/>
          <p:nvPr/>
        </p:nvSpPr>
        <p:spPr>
          <a:xfrm>
            <a:off x="2075325" y="997500"/>
            <a:ext cx="4700100" cy="3672600"/>
          </a:xfrm>
          <a:prstGeom prst="roundRect">
            <a:avLst>
              <a:gd fmla="val 4479"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03" name="Google Shape;703;p73"/>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CI/CD</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a:t>
            </a:r>
            <a:r>
              <a:rPr lang="en" sz="2400">
                <a:solidFill>
                  <a:srgbClr val="188038"/>
                </a:solidFill>
                <a:latin typeface="Roboto Mono"/>
                <a:ea typeface="Roboto Mono"/>
                <a:cs typeface="Roboto Mono"/>
                <a:sym typeface="Roboto Mono"/>
              </a:rPr>
              <a:t> Engineer’s perspective</a:t>
            </a:r>
            <a:endParaRPr/>
          </a:p>
        </p:txBody>
      </p:sp>
      <p:sp>
        <p:nvSpPr>
          <p:cNvPr id="704" name="Google Shape;704;p73"/>
          <p:cNvSpPr/>
          <p:nvPr/>
        </p:nvSpPr>
        <p:spPr>
          <a:xfrm>
            <a:off x="183638" y="1480425"/>
            <a:ext cx="14730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commit</a:t>
            </a:r>
            <a:endParaRPr>
              <a:solidFill>
                <a:schemeClr val="lt1"/>
              </a:solidFill>
              <a:latin typeface="Roboto Mono SemiBold"/>
              <a:ea typeface="Roboto Mono SemiBold"/>
              <a:cs typeface="Roboto Mono SemiBold"/>
              <a:sym typeface="Roboto Mono SemiBold"/>
            </a:endParaRPr>
          </a:p>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push</a:t>
            </a:r>
            <a:endParaRPr>
              <a:solidFill>
                <a:schemeClr val="lt1"/>
              </a:solidFill>
              <a:latin typeface="Roboto Mono SemiBold"/>
              <a:ea typeface="Roboto Mono SemiBold"/>
              <a:cs typeface="Roboto Mono SemiBold"/>
              <a:sym typeface="Roboto Mono SemiBold"/>
            </a:endParaRPr>
          </a:p>
        </p:txBody>
      </p:sp>
      <p:cxnSp>
        <p:nvCxnSpPr>
          <p:cNvPr id="705" name="Google Shape;705;p73"/>
          <p:cNvCxnSpPr/>
          <p:nvPr/>
        </p:nvCxnSpPr>
        <p:spPr>
          <a:xfrm>
            <a:off x="1712950" y="1955925"/>
            <a:ext cx="323400" cy="0"/>
          </a:xfrm>
          <a:prstGeom prst="straightConnector1">
            <a:avLst/>
          </a:prstGeom>
          <a:noFill/>
          <a:ln cap="flat" cmpd="sng" w="28575">
            <a:solidFill>
              <a:schemeClr val="dk2"/>
            </a:solidFill>
            <a:prstDash val="solid"/>
            <a:round/>
            <a:headEnd len="med" w="med" type="none"/>
            <a:tailEnd len="med" w="med" type="triangle"/>
          </a:ln>
        </p:spPr>
      </p:cxnSp>
      <p:sp>
        <p:nvSpPr>
          <p:cNvPr id="706" name="Google Shape;706;p73"/>
          <p:cNvSpPr/>
          <p:nvPr/>
        </p:nvSpPr>
        <p:spPr>
          <a:xfrm>
            <a:off x="7163658" y="148042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Dev schema’s models running in the cloud</a:t>
            </a:r>
            <a:endParaRPr b="1">
              <a:solidFill>
                <a:schemeClr val="lt1"/>
              </a:solidFill>
              <a:latin typeface="Montserrat"/>
              <a:ea typeface="Montserrat"/>
              <a:cs typeface="Montserrat"/>
              <a:sym typeface="Montserrat"/>
            </a:endParaRPr>
          </a:p>
        </p:txBody>
      </p:sp>
      <p:sp>
        <p:nvSpPr>
          <p:cNvPr id="707" name="Google Shape;707;p73"/>
          <p:cNvSpPr/>
          <p:nvPr/>
        </p:nvSpPr>
        <p:spPr>
          <a:xfrm>
            <a:off x="218300" y="3093275"/>
            <a:ext cx="14037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Accept Pull (Merge) Request</a:t>
            </a:r>
            <a:endParaRPr b="1">
              <a:solidFill>
                <a:schemeClr val="lt1"/>
              </a:solidFill>
              <a:latin typeface="Montserrat"/>
              <a:ea typeface="Montserrat"/>
              <a:cs typeface="Montserrat"/>
              <a:sym typeface="Montserrat"/>
            </a:endParaRPr>
          </a:p>
        </p:txBody>
      </p:sp>
      <p:sp>
        <p:nvSpPr>
          <p:cNvPr id="708" name="Google Shape;708;p73"/>
          <p:cNvSpPr/>
          <p:nvPr/>
        </p:nvSpPr>
        <p:spPr>
          <a:xfrm>
            <a:off x="7163645" y="309327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Production schema’s models running in the cloud</a:t>
            </a:r>
            <a:endParaRPr b="1">
              <a:solidFill>
                <a:schemeClr val="lt1"/>
              </a:solidFill>
              <a:latin typeface="Montserrat"/>
              <a:ea typeface="Montserrat"/>
              <a:cs typeface="Montserrat"/>
              <a:sym typeface="Montserrat"/>
            </a:endParaRPr>
          </a:p>
        </p:txBody>
      </p:sp>
      <p:cxnSp>
        <p:nvCxnSpPr>
          <p:cNvPr id="709" name="Google Shape;709;p73"/>
          <p:cNvCxnSpPr/>
          <p:nvPr/>
        </p:nvCxnSpPr>
        <p:spPr>
          <a:xfrm>
            <a:off x="6809438" y="19558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710" name="Google Shape;710;p73"/>
          <p:cNvCxnSpPr/>
          <p:nvPr/>
        </p:nvCxnSpPr>
        <p:spPr>
          <a:xfrm>
            <a:off x="1686963"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711" name="Google Shape;711;p73"/>
          <p:cNvCxnSpPr/>
          <p:nvPr/>
        </p:nvCxnSpPr>
        <p:spPr>
          <a:xfrm>
            <a:off x="6809425"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712" name="Google Shape;712;p73"/>
          <p:cNvCxnSpPr>
            <a:stCxn id="706" idx="2"/>
            <a:endCxn id="707" idx="0"/>
          </p:cNvCxnSpPr>
          <p:nvPr/>
        </p:nvCxnSpPr>
        <p:spPr>
          <a:xfrm rot="5400000">
            <a:off x="4160208" y="-808575"/>
            <a:ext cx="661800" cy="7141800"/>
          </a:xfrm>
          <a:prstGeom prst="bentConnector3">
            <a:avLst>
              <a:gd fmla="val 50004" name="adj1"/>
            </a:avLst>
          </a:prstGeom>
          <a:noFill/>
          <a:ln cap="flat" cmpd="sng" w="28575">
            <a:solidFill>
              <a:schemeClr val="dk2"/>
            </a:solidFill>
            <a:prstDash val="solid"/>
            <a:round/>
            <a:headEnd len="med" w="med" type="none"/>
            <a:tailEnd len="med" w="med" type="triangle"/>
          </a:ln>
        </p:spPr>
      </p:cxnSp>
      <p:sp>
        <p:nvSpPr>
          <p:cNvPr id="713" name="Google Shape;713;p73"/>
          <p:cNvSpPr/>
          <p:nvPr/>
        </p:nvSpPr>
        <p:spPr>
          <a:xfrm>
            <a:off x="2069888" y="1093429"/>
            <a:ext cx="142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a:t>
            </a:r>
            <a:r>
              <a:rPr lang="en" sz="1100">
                <a:solidFill>
                  <a:schemeClr val="lt1"/>
                </a:solidFill>
                <a:latin typeface="Roboto Mono SemiBold"/>
                <a:ea typeface="Roboto Mono SemiBold"/>
                <a:cs typeface="Roboto Mono SemiBold"/>
                <a:sym typeface="Roboto Mono SemiBold"/>
              </a:rPr>
              <a:t>dbt compile</a:t>
            </a:r>
            <a:r>
              <a:rPr b="1" lang="en" sz="1100">
                <a:solidFill>
                  <a:schemeClr val="lt1"/>
                </a:solidFill>
                <a:latin typeface="Montserrat"/>
                <a:ea typeface="Montserrat"/>
                <a:cs typeface="Montserrat"/>
                <a:sym typeface="Montserrat"/>
              </a:rPr>
              <a:t>, prepare a Docker image with </a:t>
            </a:r>
            <a:r>
              <a:rPr lang="en" sz="1100">
                <a:solidFill>
                  <a:schemeClr val="lt1"/>
                </a:solidFill>
                <a:latin typeface="Roboto Mono SemiBold"/>
                <a:ea typeface="Roboto Mono SemiBold"/>
                <a:cs typeface="Roboto Mono SemiBold"/>
                <a:sym typeface="Roboto Mono SemiBold"/>
              </a:rPr>
              <a:t>manifest.json</a:t>
            </a:r>
            <a:r>
              <a:rPr b="1" lang="en" sz="1100">
                <a:solidFill>
                  <a:schemeClr val="lt1"/>
                </a:solidFill>
                <a:latin typeface="Montserrat"/>
                <a:ea typeface="Montserrat"/>
                <a:cs typeface="Montserrat"/>
                <a:sym typeface="Montserrat"/>
              </a:rPr>
              <a:t> and Airflow DAG</a:t>
            </a:r>
            <a:endParaRPr b="1" sz="1100">
              <a:solidFill>
                <a:schemeClr val="lt1"/>
              </a:solidFill>
              <a:latin typeface="Montserrat"/>
              <a:ea typeface="Montserrat"/>
              <a:cs typeface="Montserrat"/>
              <a:sym typeface="Montserrat"/>
            </a:endParaRPr>
          </a:p>
        </p:txBody>
      </p:sp>
      <p:sp>
        <p:nvSpPr>
          <p:cNvPr id="714" name="Google Shape;714;p73"/>
          <p:cNvSpPr/>
          <p:nvPr/>
        </p:nvSpPr>
        <p:spPr>
          <a:xfrm>
            <a:off x="3595163" y="1093413"/>
            <a:ext cx="852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Push Docker image to Docker registry</a:t>
            </a:r>
            <a:endParaRPr b="1" sz="1100">
              <a:solidFill>
                <a:schemeClr val="lt1"/>
              </a:solidFill>
              <a:latin typeface="Montserrat"/>
              <a:ea typeface="Montserrat"/>
              <a:cs typeface="Montserrat"/>
              <a:sym typeface="Montserrat"/>
            </a:endParaRPr>
          </a:p>
        </p:txBody>
      </p:sp>
      <p:sp>
        <p:nvSpPr>
          <p:cNvPr id="715" name="Google Shape;715;p73"/>
          <p:cNvSpPr/>
          <p:nvPr/>
        </p:nvSpPr>
        <p:spPr>
          <a:xfrm>
            <a:off x="4547438" y="1093413"/>
            <a:ext cx="97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DataHub ingestion</a:t>
            </a:r>
            <a:endParaRPr b="1" sz="1100">
              <a:solidFill>
                <a:schemeClr val="lt1"/>
              </a:solidFill>
              <a:latin typeface="Montserrat"/>
              <a:ea typeface="Montserrat"/>
              <a:cs typeface="Montserrat"/>
              <a:sym typeface="Montserrat"/>
            </a:endParaRPr>
          </a:p>
        </p:txBody>
      </p:sp>
      <p:sp>
        <p:nvSpPr>
          <p:cNvPr id="716" name="Google Shape;716;p73"/>
          <p:cNvSpPr/>
          <p:nvPr/>
        </p:nvSpPr>
        <p:spPr>
          <a:xfrm>
            <a:off x="5622713" y="1093413"/>
            <a:ext cx="115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Upload DAG to a cloud bucket (GCS, S3) for Airflow (Composer) to pick it up</a:t>
            </a:r>
            <a:endParaRPr b="1" sz="1100">
              <a:solidFill>
                <a:schemeClr val="lt1"/>
              </a:solidFill>
              <a:latin typeface="Montserrat"/>
              <a:ea typeface="Montserrat"/>
              <a:cs typeface="Montserrat"/>
              <a:sym typeface="Montserrat"/>
            </a:endParaRPr>
          </a:p>
        </p:txBody>
      </p:sp>
      <p:sp>
        <p:nvSpPr>
          <p:cNvPr id="717" name="Google Shape;717;p73"/>
          <p:cNvSpPr/>
          <p:nvPr/>
        </p:nvSpPr>
        <p:spPr>
          <a:xfrm>
            <a:off x="2092558" y="3104375"/>
            <a:ext cx="142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18" name="Google Shape;718;p73"/>
          <p:cNvSpPr/>
          <p:nvPr/>
        </p:nvSpPr>
        <p:spPr>
          <a:xfrm>
            <a:off x="3595178" y="3104375"/>
            <a:ext cx="852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19" name="Google Shape;719;p73"/>
          <p:cNvSpPr/>
          <p:nvPr/>
        </p:nvSpPr>
        <p:spPr>
          <a:xfrm>
            <a:off x="4547450" y="3093275"/>
            <a:ext cx="97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20" name="Google Shape;720;p73"/>
          <p:cNvSpPr/>
          <p:nvPr/>
        </p:nvSpPr>
        <p:spPr>
          <a:xfrm>
            <a:off x="5622724" y="3093275"/>
            <a:ext cx="115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4"/>
          <p:cNvSpPr/>
          <p:nvPr/>
        </p:nvSpPr>
        <p:spPr>
          <a:xfrm>
            <a:off x="2075325" y="997500"/>
            <a:ext cx="4700100" cy="3672600"/>
          </a:xfrm>
          <a:prstGeom prst="roundRect">
            <a:avLst>
              <a:gd fmla="val 4479" name="adj"/>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26" name="Google Shape;726;p74"/>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CI/CD</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Data Engineer’s perspective</a:t>
            </a:r>
            <a:endParaRPr/>
          </a:p>
        </p:txBody>
      </p:sp>
      <p:sp>
        <p:nvSpPr>
          <p:cNvPr id="727" name="Google Shape;727;p74"/>
          <p:cNvSpPr/>
          <p:nvPr/>
        </p:nvSpPr>
        <p:spPr>
          <a:xfrm>
            <a:off x="183638" y="1480425"/>
            <a:ext cx="14730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commit</a:t>
            </a:r>
            <a:endParaRPr>
              <a:solidFill>
                <a:schemeClr val="lt1"/>
              </a:solidFill>
              <a:latin typeface="Roboto Mono SemiBold"/>
              <a:ea typeface="Roboto Mono SemiBold"/>
              <a:cs typeface="Roboto Mono SemiBold"/>
              <a:sym typeface="Roboto Mono SemiBold"/>
            </a:endParaRPr>
          </a:p>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git push</a:t>
            </a:r>
            <a:endParaRPr>
              <a:solidFill>
                <a:schemeClr val="lt1"/>
              </a:solidFill>
              <a:latin typeface="Roboto Mono SemiBold"/>
              <a:ea typeface="Roboto Mono SemiBold"/>
              <a:cs typeface="Roboto Mono SemiBold"/>
              <a:sym typeface="Roboto Mono SemiBold"/>
            </a:endParaRPr>
          </a:p>
        </p:txBody>
      </p:sp>
      <p:cxnSp>
        <p:nvCxnSpPr>
          <p:cNvPr id="728" name="Google Shape;728;p74"/>
          <p:cNvCxnSpPr/>
          <p:nvPr/>
        </p:nvCxnSpPr>
        <p:spPr>
          <a:xfrm>
            <a:off x="1712950" y="1955925"/>
            <a:ext cx="323400" cy="0"/>
          </a:xfrm>
          <a:prstGeom prst="straightConnector1">
            <a:avLst/>
          </a:prstGeom>
          <a:noFill/>
          <a:ln cap="flat" cmpd="sng" w="28575">
            <a:solidFill>
              <a:schemeClr val="dk2"/>
            </a:solidFill>
            <a:prstDash val="solid"/>
            <a:round/>
            <a:headEnd len="med" w="med" type="none"/>
            <a:tailEnd len="med" w="med" type="triangle"/>
          </a:ln>
        </p:spPr>
      </p:cxnSp>
      <p:sp>
        <p:nvSpPr>
          <p:cNvPr id="729" name="Google Shape;729;p74"/>
          <p:cNvSpPr/>
          <p:nvPr/>
        </p:nvSpPr>
        <p:spPr>
          <a:xfrm>
            <a:off x="7163658" y="148042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Dev schema’s models running in the cloud</a:t>
            </a:r>
            <a:endParaRPr b="1">
              <a:solidFill>
                <a:schemeClr val="lt1"/>
              </a:solidFill>
              <a:latin typeface="Montserrat"/>
              <a:ea typeface="Montserrat"/>
              <a:cs typeface="Montserrat"/>
              <a:sym typeface="Montserrat"/>
            </a:endParaRPr>
          </a:p>
        </p:txBody>
      </p:sp>
      <p:sp>
        <p:nvSpPr>
          <p:cNvPr id="730" name="Google Shape;730;p74"/>
          <p:cNvSpPr/>
          <p:nvPr/>
        </p:nvSpPr>
        <p:spPr>
          <a:xfrm>
            <a:off x="218300" y="3093275"/>
            <a:ext cx="1403700" cy="951000"/>
          </a:xfrm>
          <a:prstGeom prst="roundRect">
            <a:avLst>
              <a:gd fmla="val 16667" name="adj"/>
            </a:avLst>
          </a:prstGeom>
          <a:solidFill>
            <a:srgbClr val="1FDC6B"/>
          </a:solidFill>
          <a:ln cap="flat" cmpd="sng" w="9525">
            <a:solidFill>
              <a:srgbClr val="1FDC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Accept Pull (Merge) Request</a:t>
            </a:r>
            <a:endParaRPr b="1">
              <a:solidFill>
                <a:schemeClr val="lt1"/>
              </a:solidFill>
              <a:latin typeface="Montserrat"/>
              <a:ea typeface="Montserrat"/>
              <a:cs typeface="Montserrat"/>
              <a:sym typeface="Montserrat"/>
            </a:endParaRPr>
          </a:p>
        </p:txBody>
      </p:sp>
      <p:sp>
        <p:nvSpPr>
          <p:cNvPr id="731" name="Google Shape;731;p74"/>
          <p:cNvSpPr/>
          <p:nvPr/>
        </p:nvSpPr>
        <p:spPr>
          <a:xfrm>
            <a:off x="7163645" y="3093275"/>
            <a:ext cx="1796700" cy="951000"/>
          </a:xfrm>
          <a:prstGeom prst="roundRect">
            <a:avLst>
              <a:gd fmla="val 16667" name="adj"/>
            </a:avLst>
          </a:prstGeom>
          <a:solidFill>
            <a:srgbClr val="FB8C00"/>
          </a:solidFill>
          <a:ln cap="flat" cmpd="sng" w="9525">
            <a:solidFill>
              <a:srgbClr val="FB8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Production schema’s models running in the cloud</a:t>
            </a:r>
            <a:endParaRPr b="1">
              <a:solidFill>
                <a:schemeClr val="lt1"/>
              </a:solidFill>
              <a:latin typeface="Montserrat"/>
              <a:ea typeface="Montserrat"/>
              <a:cs typeface="Montserrat"/>
              <a:sym typeface="Montserrat"/>
            </a:endParaRPr>
          </a:p>
        </p:txBody>
      </p:sp>
      <p:cxnSp>
        <p:nvCxnSpPr>
          <p:cNvPr id="732" name="Google Shape;732;p74"/>
          <p:cNvCxnSpPr/>
          <p:nvPr/>
        </p:nvCxnSpPr>
        <p:spPr>
          <a:xfrm>
            <a:off x="6809438" y="19558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733" name="Google Shape;733;p74"/>
          <p:cNvCxnSpPr/>
          <p:nvPr/>
        </p:nvCxnSpPr>
        <p:spPr>
          <a:xfrm>
            <a:off x="1686963"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734" name="Google Shape;734;p74"/>
          <p:cNvCxnSpPr/>
          <p:nvPr/>
        </p:nvCxnSpPr>
        <p:spPr>
          <a:xfrm>
            <a:off x="6809425" y="3568775"/>
            <a:ext cx="323400" cy="0"/>
          </a:xfrm>
          <a:prstGeom prst="straightConnector1">
            <a:avLst/>
          </a:prstGeom>
          <a:noFill/>
          <a:ln cap="flat" cmpd="sng" w="28575">
            <a:solidFill>
              <a:schemeClr val="dk2"/>
            </a:solidFill>
            <a:prstDash val="solid"/>
            <a:round/>
            <a:headEnd len="med" w="med" type="none"/>
            <a:tailEnd len="med" w="med" type="triangle"/>
          </a:ln>
        </p:spPr>
      </p:cxnSp>
      <p:cxnSp>
        <p:nvCxnSpPr>
          <p:cNvPr id="735" name="Google Shape;735;p74"/>
          <p:cNvCxnSpPr>
            <a:stCxn id="729" idx="2"/>
            <a:endCxn id="730" idx="0"/>
          </p:cNvCxnSpPr>
          <p:nvPr/>
        </p:nvCxnSpPr>
        <p:spPr>
          <a:xfrm rot="5400000">
            <a:off x="4160208" y="-808575"/>
            <a:ext cx="661800" cy="7141800"/>
          </a:xfrm>
          <a:prstGeom prst="bentConnector3">
            <a:avLst>
              <a:gd fmla="val 50004" name="adj1"/>
            </a:avLst>
          </a:prstGeom>
          <a:noFill/>
          <a:ln cap="flat" cmpd="sng" w="28575">
            <a:solidFill>
              <a:schemeClr val="dk2"/>
            </a:solidFill>
            <a:prstDash val="solid"/>
            <a:round/>
            <a:headEnd len="med" w="med" type="none"/>
            <a:tailEnd len="med" w="med" type="triangle"/>
          </a:ln>
        </p:spPr>
      </p:cxnSp>
      <p:sp>
        <p:nvSpPr>
          <p:cNvPr id="736" name="Google Shape;736;p74"/>
          <p:cNvSpPr/>
          <p:nvPr/>
        </p:nvSpPr>
        <p:spPr>
          <a:xfrm>
            <a:off x="2069888" y="1093429"/>
            <a:ext cx="142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a:t>
            </a:r>
            <a:r>
              <a:rPr lang="en" sz="1100">
                <a:solidFill>
                  <a:schemeClr val="lt1"/>
                </a:solidFill>
                <a:latin typeface="Roboto Mono SemiBold"/>
                <a:ea typeface="Roboto Mono SemiBold"/>
                <a:cs typeface="Roboto Mono SemiBold"/>
                <a:sym typeface="Roboto Mono SemiBold"/>
              </a:rPr>
              <a:t>dbt compile</a:t>
            </a:r>
            <a:r>
              <a:rPr b="1" lang="en" sz="1100">
                <a:solidFill>
                  <a:schemeClr val="lt1"/>
                </a:solidFill>
                <a:latin typeface="Montserrat"/>
                <a:ea typeface="Montserrat"/>
                <a:cs typeface="Montserrat"/>
                <a:sym typeface="Montserrat"/>
              </a:rPr>
              <a:t>, prepare a Docker image with </a:t>
            </a:r>
            <a:r>
              <a:rPr lang="en" sz="1100">
                <a:solidFill>
                  <a:schemeClr val="lt1"/>
                </a:solidFill>
                <a:latin typeface="Roboto Mono SemiBold"/>
                <a:ea typeface="Roboto Mono SemiBold"/>
                <a:cs typeface="Roboto Mono SemiBold"/>
                <a:sym typeface="Roboto Mono SemiBold"/>
              </a:rPr>
              <a:t>manifest.json</a:t>
            </a:r>
            <a:r>
              <a:rPr b="1" lang="en" sz="1100">
                <a:solidFill>
                  <a:schemeClr val="lt1"/>
                </a:solidFill>
                <a:latin typeface="Montserrat"/>
                <a:ea typeface="Montserrat"/>
                <a:cs typeface="Montserrat"/>
                <a:sym typeface="Montserrat"/>
              </a:rPr>
              <a:t> and Airflow DAG</a:t>
            </a:r>
            <a:endParaRPr b="1" sz="1100">
              <a:solidFill>
                <a:schemeClr val="lt1"/>
              </a:solidFill>
              <a:latin typeface="Montserrat"/>
              <a:ea typeface="Montserrat"/>
              <a:cs typeface="Montserrat"/>
              <a:sym typeface="Montserrat"/>
            </a:endParaRPr>
          </a:p>
        </p:txBody>
      </p:sp>
      <p:sp>
        <p:nvSpPr>
          <p:cNvPr id="737" name="Google Shape;737;p74"/>
          <p:cNvSpPr/>
          <p:nvPr/>
        </p:nvSpPr>
        <p:spPr>
          <a:xfrm>
            <a:off x="3595163" y="1093413"/>
            <a:ext cx="852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Push Docker image to Docker registry</a:t>
            </a:r>
            <a:endParaRPr b="1" sz="1100">
              <a:solidFill>
                <a:schemeClr val="lt1"/>
              </a:solidFill>
              <a:latin typeface="Montserrat"/>
              <a:ea typeface="Montserrat"/>
              <a:cs typeface="Montserrat"/>
              <a:sym typeface="Montserrat"/>
            </a:endParaRPr>
          </a:p>
        </p:txBody>
      </p:sp>
      <p:sp>
        <p:nvSpPr>
          <p:cNvPr id="738" name="Google Shape;738;p74"/>
          <p:cNvSpPr/>
          <p:nvPr/>
        </p:nvSpPr>
        <p:spPr>
          <a:xfrm>
            <a:off x="4547438" y="1093413"/>
            <a:ext cx="97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Run DataHub ingestion</a:t>
            </a:r>
            <a:endParaRPr b="1" sz="1100">
              <a:solidFill>
                <a:schemeClr val="lt1"/>
              </a:solidFill>
              <a:latin typeface="Montserrat"/>
              <a:ea typeface="Montserrat"/>
              <a:cs typeface="Montserrat"/>
              <a:sym typeface="Montserrat"/>
            </a:endParaRPr>
          </a:p>
        </p:txBody>
      </p:sp>
      <p:sp>
        <p:nvSpPr>
          <p:cNvPr id="739" name="Google Shape;739;p74"/>
          <p:cNvSpPr/>
          <p:nvPr/>
        </p:nvSpPr>
        <p:spPr>
          <a:xfrm>
            <a:off x="5622713" y="1093413"/>
            <a:ext cx="1155900" cy="1725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Upload DAG to a cloud bucket (GCS, S3) for Airflow (Composer) to pick it up</a:t>
            </a:r>
            <a:endParaRPr b="1" sz="1100">
              <a:solidFill>
                <a:schemeClr val="lt1"/>
              </a:solidFill>
              <a:latin typeface="Montserrat"/>
              <a:ea typeface="Montserrat"/>
              <a:cs typeface="Montserrat"/>
              <a:sym typeface="Montserrat"/>
            </a:endParaRPr>
          </a:p>
        </p:txBody>
      </p:sp>
      <p:sp>
        <p:nvSpPr>
          <p:cNvPr id="740" name="Google Shape;740;p74"/>
          <p:cNvSpPr/>
          <p:nvPr/>
        </p:nvSpPr>
        <p:spPr>
          <a:xfrm>
            <a:off x="2092558" y="3104375"/>
            <a:ext cx="142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41" name="Google Shape;741;p74"/>
          <p:cNvSpPr/>
          <p:nvPr/>
        </p:nvSpPr>
        <p:spPr>
          <a:xfrm>
            <a:off x="3595178" y="3104375"/>
            <a:ext cx="852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42" name="Google Shape;742;p74"/>
          <p:cNvSpPr/>
          <p:nvPr/>
        </p:nvSpPr>
        <p:spPr>
          <a:xfrm>
            <a:off x="4547450" y="3093275"/>
            <a:ext cx="97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43" name="Google Shape;743;p74"/>
          <p:cNvSpPr/>
          <p:nvPr/>
        </p:nvSpPr>
        <p:spPr>
          <a:xfrm>
            <a:off x="5622724" y="3093275"/>
            <a:ext cx="1155900" cy="9510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744" name="Google Shape;744;p74"/>
          <p:cNvSpPr/>
          <p:nvPr/>
        </p:nvSpPr>
        <p:spPr>
          <a:xfrm rot="-5400000">
            <a:off x="2697200" y="3606025"/>
            <a:ext cx="216600" cy="1446000"/>
          </a:xfrm>
          <a:prstGeom prst="leftBrace">
            <a:avLst>
              <a:gd fmla="val 50000" name="adj1"/>
              <a:gd fmla="val 50000" name="adj2"/>
            </a:avLst>
          </a:prstGeom>
          <a:noFill/>
          <a:ln cap="flat" cmpd="sng" w="2857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4"/>
          <p:cNvSpPr/>
          <p:nvPr/>
        </p:nvSpPr>
        <p:spPr>
          <a:xfrm rot="-5400000">
            <a:off x="5079575" y="2736325"/>
            <a:ext cx="216600" cy="3185400"/>
          </a:xfrm>
          <a:prstGeom prst="leftBrace">
            <a:avLst>
              <a:gd fmla="val 50000" name="adj1"/>
              <a:gd fmla="val 50000" name="adj2"/>
            </a:avLst>
          </a:prstGeom>
          <a:noFill/>
          <a:ln cap="flat" cmpd="sng" w="2857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4"/>
          <p:cNvSpPr/>
          <p:nvPr/>
        </p:nvSpPr>
        <p:spPr>
          <a:xfrm>
            <a:off x="2148200" y="4493525"/>
            <a:ext cx="1314600" cy="465300"/>
          </a:xfrm>
          <a:prstGeom prst="roundRect">
            <a:avLst>
              <a:gd fmla="val 16667" name="adj"/>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d</a:t>
            </a:r>
            <a:r>
              <a:rPr lang="en">
                <a:solidFill>
                  <a:schemeClr val="lt1"/>
                </a:solidFill>
                <a:latin typeface="Roboto Mono SemiBold"/>
                <a:ea typeface="Roboto Mono SemiBold"/>
                <a:cs typeface="Roboto Mono SemiBold"/>
                <a:sym typeface="Roboto Mono SemiBold"/>
              </a:rPr>
              <a:t>p compile</a:t>
            </a:r>
            <a:endParaRPr>
              <a:solidFill>
                <a:schemeClr val="lt1"/>
              </a:solidFill>
              <a:latin typeface="Roboto Mono SemiBold"/>
              <a:ea typeface="Roboto Mono SemiBold"/>
              <a:cs typeface="Roboto Mono SemiBold"/>
              <a:sym typeface="Roboto Mono SemiBold"/>
            </a:endParaRPr>
          </a:p>
        </p:txBody>
      </p:sp>
      <p:sp>
        <p:nvSpPr>
          <p:cNvPr id="747" name="Google Shape;747;p74"/>
          <p:cNvSpPr/>
          <p:nvPr/>
        </p:nvSpPr>
        <p:spPr>
          <a:xfrm>
            <a:off x="4530575" y="4493525"/>
            <a:ext cx="1314600" cy="465300"/>
          </a:xfrm>
          <a:prstGeom prst="roundRect">
            <a:avLst>
              <a:gd fmla="val 16667" name="adj"/>
            </a:avLst>
          </a:prstGeom>
          <a:solidFill>
            <a:srgbClr val="18803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ono SemiBold"/>
                <a:ea typeface="Roboto Mono SemiBold"/>
                <a:cs typeface="Roboto Mono SemiBold"/>
                <a:sym typeface="Roboto Mono SemiBold"/>
              </a:rPr>
              <a:t>dp deploy</a:t>
            </a:r>
            <a:endParaRPr>
              <a:solidFill>
                <a:schemeClr val="lt1"/>
              </a:solidFill>
              <a:latin typeface="Roboto Mono SemiBold"/>
              <a:ea typeface="Roboto Mono SemiBold"/>
              <a:cs typeface="Roboto Mono SemiBold"/>
              <a:sym typeface="Roboto Mono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5"/>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 - about</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pic>
        <p:nvPicPr>
          <p:cNvPr id="753" name="Google Shape;753;p75"/>
          <p:cNvPicPr preferRelativeResize="0"/>
          <p:nvPr/>
        </p:nvPicPr>
        <p:blipFill rotWithShape="1">
          <a:blip r:embed="rId3">
            <a:alphaModFix amt="0"/>
          </a:blip>
          <a:srcRect b="60057" l="2158" r="82851" t="4972"/>
          <a:stretch/>
        </p:blipFill>
        <p:spPr>
          <a:xfrm>
            <a:off x="3524100" y="1464068"/>
            <a:ext cx="843136" cy="1160868"/>
          </a:xfrm>
          <a:prstGeom prst="rect">
            <a:avLst/>
          </a:prstGeom>
          <a:noFill/>
          <a:ln>
            <a:noFill/>
          </a:ln>
        </p:spPr>
      </p:pic>
      <p:sp>
        <p:nvSpPr>
          <p:cNvPr id="754" name="Google Shape;754;p75"/>
          <p:cNvSpPr txBox="1"/>
          <p:nvPr/>
        </p:nvSpPr>
        <p:spPr>
          <a:xfrm>
            <a:off x="59775" y="1685225"/>
            <a:ext cx="43512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“Google” for your data assets</a:t>
            </a:r>
            <a:endParaRPr sz="1300">
              <a:latin typeface="Montserrat Medium"/>
              <a:ea typeface="Montserrat Medium"/>
              <a:cs typeface="Montserrat Medium"/>
              <a:sym typeface="Montserrat Medium"/>
            </a:endParaRPr>
          </a:p>
          <a:p>
            <a:pPr indent="-311150" lvl="1" marL="9144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Where’s my data?</a:t>
            </a:r>
            <a:endParaRPr sz="1300">
              <a:latin typeface="Montserrat Medium"/>
              <a:ea typeface="Montserrat Medium"/>
              <a:cs typeface="Montserrat Medium"/>
              <a:sym typeface="Montserrat Medium"/>
            </a:endParaRPr>
          </a:p>
          <a:p>
            <a:pPr indent="-311150" lvl="1" marL="9144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What’s it’s provenance and usage? </a:t>
            </a:r>
            <a:endParaRPr sz="1300">
              <a:latin typeface="Montserrat Medium"/>
              <a:ea typeface="Montserrat Medium"/>
              <a:cs typeface="Montserrat Medium"/>
              <a:sym typeface="Montserrat Medium"/>
            </a:endParaRPr>
          </a:p>
          <a:p>
            <a:pPr indent="-311150" lvl="1" marL="9144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Who’s the data owner?</a:t>
            </a:r>
            <a:endParaRPr sz="1300">
              <a:latin typeface="Montserrat Medium"/>
              <a:ea typeface="Montserrat Medium"/>
              <a:cs typeface="Montserrat Medium"/>
              <a:sym typeface="Montserrat Medium"/>
            </a:endParaRPr>
          </a:p>
          <a:p>
            <a:pPr indent="-311150" lvl="1" marL="9144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What’s the quality of my data?</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Metadata platform that enables data </a:t>
            </a:r>
            <a:r>
              <a:rPr b="1" lang="en" sz="1300">
                <a:latin typeface="Montserrat"/>
                <a:ea typeface="Montserrat"/>
                <a:cs typeface="Montserrat"/>
                <a:sym typeface="Montserrat"/>
              </a:rPr>
              <a:t>discovery</a:t>
            </a:r>
            <a:r>
              <a:rPr lang="en" sz="1300">
                <a:latin typeface="Montserrat Medium"/>
                <a:ea typeface="Montserrat Medium"/>
                <a:cs typeface="Montserrat Medium"/>
                <a:sym typeface="Montserrat Medium"/>
              </a:rPr>
              <a:t>, data </a:t>
            </a:r>
            <a:r>
              <a:rPr b="1" lang="en" sz="1300">
                <a:latin typeface="Montserrat"/>
                <a:ea typeface="Montserrat"/>
                <a:cs typeface="Montserrat"/>
                <a:sym typeface="Montserrat"/>
              </a:rPr>
              <a:t>observability</a:t>
            </a:r>
            <a:r>
              <a:rPr lang="en" sz="1300">
                <a:latin typeface="Montserrat Medium"/>
                <a:ea typeface="Montserrat Medium"/>
                <a:cs typeface="Montserrat Medium"/>
                <a:sym typeface="Montserrat Medium"/>
              </a:rPr>
              <a:t> and federated </a:t>
            </a:r>
            <a:r>
              <a:rPr b="1" lang="en" sz="1300">
                <a:latin typeface="Montserrat"/>
                <a:ea typeface="Montserrat"/>
                <a:cs typeface="Montserrat"/>
                <a:sym typeface="Montserrat"/>
              </a:rPr>
              <a:t>governance</a:t>
            </a:r>
            <a:endParaRPr sz="1300">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 sz="1300">
                <a:latin typeface="Montserrat Medium"/>
                <a:ea typeface="Montserrat Medium"/>
                <a:cs typeface="Montserrat Medium"/>
                <a:sym typeface="Montserrat Medium"/>
              </a:rPr>
              <a:t>Metadata is </a:t>
            </a:r>
            <a:r>
              <a:rPr b="1" lang="en" sz="1300">
                <a:latin typeface="Montserrat"/>
                <a:ea typeface="Montserrat"/>
                <a:cs typeface="Montserrat"/>
                <a:sym typeface="Montserrat"/>
              </a:rPr>
              <a:t>automatically</a:t>
            </a:r>
            <a:r>
              <a:rPr lang="en" sz="1300">
                <a:latin typeface="Montserrat Medium"/>
                <a:ea typeface="Montserrat Medium"/>
                <a:cs typeface="Montserrat Medium"/>
                <a:sym typeface="Montserrat Medium"/>
              </a:rPr>
              <a:t> </a:t>
            </a:r>
            <a:r>
              <a:rPr b="1" lang="en" sz="1300">
                <a:latin typeface="Montserrat"/>
                <a:ea typeface="Montserrat"/>
                <a:cs typeface="Montserrat"/>
                <a:sym typeface="Montserrat"/>
              </a:rPr>
              <a:t>refreshed</a:t>
            </a:r>
            <a:r>
              <a:rPr lang="en" sz="1300">
                <a:latin typeface="Montserrat Medium"/>
                <a:ea typeface="Montserrat Medium"/>
                <a:cs typeface="Montserrat Medium"/>
                <a:sym typeface="Montserrat Medium"/>
              </a:rPr>
              <a:t> by data </a:t>
            </a:r>
            <a:r>
              <a:rPr b="1" lang="en" sz="1300">
                <a:latin typeface="Montserrat"/>
                <a:ea typeface="Montserrat"/>
                <a:cs typeface="Montserrat"/>
                <a:sym typeface="Montserrat"/>
              </a:rPr>
              <a:t>pipelines</a:t>
            </a:r>
            <a:r>
              <a:rPr lang="en" sz="1300">
                <a:latin typeface="Montserrat Medium"/>
                <a:ea typeface="Montserrat Medium"/>
                <a:cs typeface="Montserrat Medium"/>
                <a:sym typeface="Montserrat Medium"/>
              </a:rPr>
              <a:t> and </a:t>
            </a:r>
            <a:r>
              <a:rPr b="1" lang="en" sz="1300">
                <a:latin typeface="Montserrat"/>
                <a:ea typeface="Montserrat"/>
                <a:cs typeface="Montserrat"/>
                <a:sym typeface="Montserrat"/>
              </a:rPr>
              <a:t>CI/CD</a:t>
            </a:r>
            <a:r>
              <a:rPr lang="en" sz="1300">
                <a:latin typeface="Montserrat Medium"/>
                <a:ea typeface="Montserrat Medium"/>
                <a:cs typeface="Montserrat Medium"/>
                <a:sym typeface="Montserrat Medium"/>
              </a:rPr>
              <a:t> processes</a:t>
            </a:r>
            <a:endParaRPr sz="1300">
              <a:latin typeface="Montserrat Medium"/>
              <a:ea typeface="Montserrat Medium"/>
              <a:cs typeface="Montserrat Medium"/>
              <a:sym typeface="Montserrat Medium"/>
            </a:endParaRPr>
          </a:p>
        </p:txBody>
      </p:sp>
      <p:pic>
        <p:nvPicPr>
          <p:cNvPr id="755" name="Google Shape;755;p75"/>
          <p:cNvPicPr preferRelativeResize="0"/>
          <p:nvPr/>
        </p:nvPicPr>
        <p:blipFill>
          <a:blip r:embed="rId4">
            <a:alphaModFix/>
          </a:blip>
          <a:stretch>
            <a:fillRect/>
          </a:stretch>
        </p:blipFill>
        <p:spPr>
          <a:xfrm>
            <a:off x="4500575" y="1685225"/>
            <a:ext cx="4500024" cy="2455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6"/>
          <p:cNvSpPr txBox="1"/>
          <p:nvPr/>
        </p:nvSpPr>
        <p:spPr>
          <a:xfrm>
            <a:off x="457200" y="1117600"/>
            <a:ext cx="3480900" cy="3562200"/>
          </a:xfrm>
          <a:prstGeom prst="rect">
            <a:avLst/>
          </a:prstGeom>
          <a:noFill/>
          <a:ln cap="flat" cmpd="sng" w="28575">
            <a:solidFill>
              <a:srgbClr val="1FDC6B"/>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search</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Query history</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Usage statistics</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definition</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documentation</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lineage</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profiling</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quality</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Business glossary</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classification</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Data ownership</a:t>
            </a:r>
            <a:endParaRPr b="1" sz="1600">
              <a:solidFill>
                <a:srgbClr val="4A4A4A"/>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4A4A4A"/>
              </a:buClr>
              <a:buSzPts val="1600"/>
              <a:buFont typeface="Montserrat Light"/>
              <a:buChar char="●"/>
            </a:pPr>
            <a:r>
              <a:rPr b="1" lang="en" sz="1600">
                <a:solidFill>
                  <a:srgbClr val="4A4A4A"/>
                </a:solidFill>
                <a:latin typeface="Montserrat Light"/>
                <a:ea typeface="Montserrat Light"/>
                <a:cs typeface="Montserrat Light"/>
                <a:sym typeface="Montserrat Light"/>
              </a:rPr>
              <a:t>Access control</a:t>
            </a:r>
            <a:endParaRPr b="1" sz="1600">
              <a:solidFill>
                <a:srgbClr val="4A4A4A"/>
              </a:solidFill>
              <a:latin typeface="Montserrat Light"/>
              <a:ea typeface="Montserrat Light"/>
              <a:cs typeface="Montserrat Light"/>
              <a:sym typeface="Montserrat Light"/>
            </a:endParaRPr>
          </a:p>
        </p:txBody>
      </p:sp>
      <p:pic>
        <p:nvPicPr>
          <p:cNvPr id="761" name="Google Shape;761;p76"/>
          <p:cNvPicPr preferRelativeResize="0"/>
          <p:nvPr/>
        </p:nvPicPr>
        <p:blipFill>
          <a:blip r:embed="rId3">
            <a:alphaModFix/>
          </a:blip>
          <a:stretch>
            <a:fillRect/>
          </a:stretch>
        </p:blipFill>
        <p:spPr>
          <a:xfrm>
            <a:off x="4938150" y="1979613"/>
            <a:ext cx="3278299" cy="1829325"/>
          </a:xfrm>
          <a:prstGeom prst="rect">
            <a:avLst/>
          </a:prstGeom>
          <a:noFill/>
          <a:ln>
            <a:noFill/>
          </a:ln>
        </p:spPr>
      </p:pic>
      <p:sp>
        <p:nvSpPr>
          <p:cNvPr id="762" name="Google Shape;762;p76"/>
          <p:cNvSpPr/>
          <p:nvPr/>
        </p:nvSpPr>
        <p:spPr>
          <a:xfrm>
            <a:off x="4252550" y="1191250"/>
            <a:ext cx="928500" cy="3488700"/>
          </a:xfrm>
          <a:prstGeom prst="rightBrace">
            <a:avLst>
              <a:gd fmla="val 50000"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 - features</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7"/>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pic>
        <p:nvPicPr>
          <p:cNvPr id="769" name="Google Shape;769;p77"/>
          <p:cNvPicPr preferRelativeResize="0"/>
          <p:nvPr/>
        </p:nvPicPr>
        <p:blipFill rotWithShape="1">
          <a:blip r:embed="rId3">
            <a:alphaModFix amt="0"/>
          </a:blip>
          <a:srcRect b="60057" l="2158" r="82851" t="4972"/>
          <a:stretch/>
        </p:blipFill>
        <p:spPr>
          <a:xfrm>
            <a:off x="1819575" y="1344468"/>
            <a:ext cx="843136" cy="1160868"/>
          </a:xfrm>
          <a:prstGeom prst="rect">
            <a:avLst/>
          </a:prstGeom>
          <a:noFill/>
          <a:ln>
            <a:noFill/>
          </a:ln>
        </p:spPr>
      </p:pic>
      <p:sp>
        <p:nvSpPr>
          <p:cNvPr id="770" name="Google Shape;770;p77"/>
          <p:cNvSpPr txBox="1"/>
          <p:nvPr/>
        </p:nvSpPr>
        <p:spPr>
          <a:xfrm>
            <a:off x="2418900" y="4083525"/>
            <a:ext cx="4306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Montserrat Medium"/>
                <a:ea typeface="Montserrat Medium"/>
                <a:cs typeface="Montserrat Medium"/>
                <a:sym typeface="Montserrat Medium"/>
              </a:rPr>
              <a:t>DataHub: demo</a:t>
            </a:r>
            <a:endParaRPr sz="2500">
              <a:latin typeface="Montserrat Medium"/>
              <a:ea typeface="Montserrat Medium"/>
              <a:cs typeface="Montserrat Medium"/>
              <a:sym typeface="Montserrat Medium"/>
            </a:endParaRPr>
          </a:p>
        </p:txBody>
      </p:sp>
      <p:pic>
        <p:nvPicPr>
          <p:cNvPr id="771" name="Google Shape;771;p77"/>
          <p:cNvPicPr preferRelativeResize="0"/>
          <p:nvPr/>
        </p:nvPicPr>
        <p:blipFill>
          <a:blip r:embed="rId4">
            <a:alphaModFix/>
          </a:blip>
          <a:stretch>
            <a:fillRect/>
          </a:stretch>
        </p:blipFill>
        <p:spPr>
          <a:xfrm>
            <a:off x="1558636" y="1386325"/>
            <a:ext cx="6176490" cy="230838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8"/>
          <p:cNvSpPr txBox="1"/>
          <p:nvPr>
            <p:ph type="title"/>
          </p:nvPr>
        </p:nvSpPr>
        <p:spPr>
          <a:xfrm>
            <a:off x="180000" y="180000"/>
            <a:ext cx="78855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Catalog</a:t>
            </a:r>
            <a:endParaRPr sz="2400"/>
          </a:p>
          <a:p>
            <a:pPr indent="0" lvl="0" marL="0" rtl="0" algn="l">
              <a:spcBef>
                <a:spcPts val="0"/>
              </a:spcBef>
              <a:spcAft>
                <a:spcPts val="0"/>
              </a:spcAft>
              <a:buClr>
                <a:schemeClr val="dk1"/>
              </a:buClr>
              <a:buSzPts val="1100"/>
              <a:buFont typeface="Arial"/>
              <a:buNone/>
            </a:pPr>
            <a:r>
              <a:rPr lang="en" sz="2400">
                <a:solidFill>
                  <a:srgbClr val="188038"/>
                </a:solidFill>
                <a:latin typeface="Roboto Mono"/>
                <a:ea typeface="Roboto Mono"/>
                <a:cs typeface="Roboto Mono"/>
                <a:sym typeface="Roboto Mono"/>
              </a:rPr>
              <a:t>Single source of knowledge about your data</a:t>
            </a:r>
            <a:endParaRPr/>
          </a:p>
        </p:txBody>
      </p:sp>
      <p:pic>
        <p:nvPicPr>
          <p:cNvPr id="777" name="Google Shape;777;p78"/>
          <p:cNvPicPr preferRelativeResize="0"/>
          <p:nvPr/>
        </p:nvPicPr>
        <p:blipFill rotWithShape="1">
          <a:blip r:embed="rId3">
            <a:alphaModFix amt="0"/>
          </a:blip>
          <a:srcRect b="60057" l="2158" r="82851" t="4972"/>
          <a:stretch/>
        </p:blipFill>
        <p:spPr>
          <a:xfrm>
            <a:off x="1819575" y="1344468"/>
            <a:ext cx="843136" cy="1160868"/>
          </a:xfrm>
          <a:prstGeom prst="rect">
            <a:avLst/>
          </a:prstGeom>
          <a:noFill/>
          <a:ln>
            <a:noFill/>
          </a:ln>
        </p:spPr>
      </p:pic>
      <p:sp>
        <p:nvSpPr>
          <p:cNvPr id="778" name="Google Shape;778;p78"/>
          <p:cNvSpPr txBox="1"/>
          <p:nvPr/>
        </p:nvSpPr>
        <p:spPr>
          <a:xfrm>
            <a:off x="1166250" y="1755325"/>
            <a:ext cx="68331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Montserrat Medium"/>
                <a:ea typeface="Montserrat Medium"/>
                <a:cs typeface="Montserrat Medium"/>
                <a:sym typeface="Montserrat Medium"/>
              </a:rPr>
              <a:t>DataHub access:</a:t>
            </a:r>
            <a:endParaRPr sz="2500">
              <a:latin typeface="Montserrat Medium"/>
              <a:ea typeface="Montserrat Medium"/>
              <a:cs typeface="Montserrat Medium"/>
              <a:sym typeface="Montserrat Medium"/>
            </a:endParaRPr>
          </a:p>
          <a:p>
            <a:pPr indent="0" lvl="0" marL="0" rtl="0" algn="ctr">
              <a:spcBef>
                <a:spcPts val="0"/>
              </a:spcBef>
              <a:spcAft>
                <a:spcPts val="0"/>
              </a:spcAft>
              <a:buNone/>
            </a:pPr>
            <a:r>
              <a:rPr lang="en" sz="2200">
                <a:latin typeface="Montserrat Medium"/>
                <a:ea typeface="Montserrat Medium"/>
                <a:cs typeface="Montserrat Medium"/>
                <a:sym typeface="Montserrat Medium"/>
              </a:rPr>
              <a:t>User name &amp; Password: -&gt; </a:t>
            </a:r>
            <a:endParaRPr sz="2200">
              <a:latin typeface="Montserrat Medium"/>
              <a:ea typeface="Montserrat Medium"/>
              <a:cs typeface="Montserrat Medium"/>
              <a:sym typeface="Montserrat Medium"/>
            </a:endParaRPr>
          </a:p>
          <a:p>
            <a:pPr indent="0" lvl="0" marL="0" rtl="0" algn="ctr">
              <a:spcBef>
                <a:spcPts val="0"/>
              </a:spcBef>
              <a:spcAft>
                <a:spcPts val="0"/>
              </a:spcAft>
              <a:buNone/>
            </a:pPr>
            <a:r>
              <a:rPr lang="en" sz="2200">
                <a:latin typeface="Montserrat Medium"/>
                <a:ea typeface="Montserrat Medium"/>
                <a:cs typeface="Montserrat Medium"/>
                <a:sym typeface="Montserrat Medium"/>
              </a:rPr>
              <a:t>check on Teams channel</a:t>
            </a:r>
            <a:endParaRPr sz="2200">
              <a:latin typeface="Montserrat Medium"/>
              <a:ea typeface="Montserrat Medium"/>
              <a:cs typeface="Montserrat Medium"/>
              <a:sym typeface="Montserrat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9"/>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Core dbt configuration</a:t>
            </a:r>
            <a:endParaRPr b="0" sz="2400">
              <a:latin typeface="Montserrat"/>
              <a:ea typeface="Montserrat"/>
              <a:cs typeface="Montserrat"/>
              <a:sym typeface="Montserrat"/>
            </a:endParaRPr>
          </a:p>
          <a:p>
            <a:pPr indent="0" lvl="0" marL="0" rtl="0" algn="l">
              <a:lnSpc>
                <a:spcPct val="115000"/>
              </a:lnSpc>
              <a:spcBef>
                <a:spcPts val="0"/>
              </a:spcBef>
              <a:spcAft>
                <a:spcPts val="0"/>
              </a:spcAft>
              <a:buSzPts val="2000"/>
              <a:buNone/>
            </a:pPr>
            <a:r>
              <a:t/>
            </a:r>
            <a:endParaRPr sz="3000"/>
          </a:p>
        </p:txBody>
      </p:sp>
      <p:sp>
        <p:nvSpPr>
          <p:cNvPr id="784" name="Google Shape;784;p79"/>
          <p:cNvSpPr txBox="1"/>
          <p:nvPr/>
        </p:nvSpPr>
        <p:spPr>
          <a:xfrm>
            <a:off x="283125" y="1560125"/>
            <a:ext cx="6615000" cy="26013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600"/>
              </a:spcBef>
              <a:spcAft>
                <a:spcPts val="0"/>
              </a:spcAft>
              <a:buClr>
                <a:srgbClr val="062C3F"/>
              </a:buClr>
              <a:buSzPts val="1900"/>
              <a:buFont typeface="Montserrat Medium"/>
              <a:buChar char="●"/>
            </a:pPr>
            <a:r>
              <a:rPr lang="en" sz="1900">
                <a:solidFill>
                  <a:srgbClr val="062C3F"/>
                </a:solidFill>
                <a:latin typeface="Montserrat Medium"/>
                <a:ea typeface="Montserrat Medium"/>
                <a:cs typeface="Montserrat Medium"/>
                <a:sym typeface="Montserrat Medium"/>
              </a:rPr>
              <a:t>p</a:t>
            </a:r>
            <a:r>
              <a:rPr lang="en" sz="1900">
                <a:solidFill>
                  <a:srgbClr val="062C3F"/>
                </a:solidFill>
                <a:latin typeface="Montserrat Medium"/>
                <a:ea typeface="Montserrat Medium"/>
                <a:cs typeface="Montserrat Medium"/>
                <a:sym typeface="Montserrat Medium"/>
              </a:rPr>
              <a:t>rofiles.yml</a:t>
            </a:r>
            <a:endParaRPr sz="1900">
              <a:solidFill>
                <a:srgbClr val="062C3F"/>
              </a:solidFill>
              <a:latin typeface="Montserrat Medium"/>
              <a:ea typeface="Montserrat Medium"/>
              <a:cs typeface="Montserrat Medium"/>
              <a:sym typeface="Montserrat Medium"/>
            </a:endParaRPr>
          </a:p>
          <a:p>
            <a:pPr indent="-311150" lvl="1" marL="914400" rtl="0" algn="l">
              <a:lnSpc>
                <a:spcPct val="150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configuring your environments (local, DEV, PROD etc)</a:t>
            </a:r>
            <a:endParaRPr sz="1300">
              <a:solidFill>
                <a:srgbClr val="062C3F"/>
              </a:solidFill>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062C3F"/>
              </a:buClr>
              <a:buSzPts val="1900"/>
              <a:buFont typeface="Montserrat Medium"/>
              <a:buChar char="●"/>
            </a:pPr>
            <a:r>
              <a:rPr lang="en" sz="1900">
                <a:solidFill>
                  <a:srgbClr val="062C3F"/>
                </a:solidFill>
                <a:latin typeface="Montserrat Medium"/>
                <a:ea typeface="Montserrat Medium"/>
                <a:cs typeface="Montserrat Medium"/>
                <a:sym typeface="Montserrat Medium"/>
              </a:rPr>
              <a:t>d</a:t>
            </a:r>
            <a:r>
              <a:rPr lang="en" sz="1900">
                <a:solidFill>
                  <a:srgbClr val="062C3F"/>
                </a:solidFill>
                <a:latin typeface="Montserrat Medium"/>
                <a:ea typeface="Montserrat Medium"/>
                <a:cs typeface="Montserrat Medium"/>
                <a:sym typeface="Montserrat Medium"/>
              </a:rPr>
              <a:t>bt_project.yml</a:t>
            </a:r>
            <a:endParaRPr sz="1900">
              <a:solidFill>
                <a:srgbClr val="062C3F"/>
              </a:solidFill>
              <a:latin typeface="Montserrat Medium"/>
              <a:ea typeface="Montserrat Medium"/>
              <a:cs typeface="Montserrat Medium"/>
              <a:sym typeface="Montserrat Medium"/>
            </a:endParaRPr>
          </a:p>
          <a:p>
            <a:pPr indent="-311150" lvl="1" marL="914400" rtl="0" algn="l">
              <a:lnSpc>
                <a:spcPct val="150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Specify operations/metaconfig. Every dbt project has one</a:t>
            </a:r>
            <a:endParaRPr sz="1300">
              <a:solidFill>
                <a:srgbClr val="062C3F"/>
              </a:solidFill>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062C3F"/>
              </a:buClr>
              <a:buSzPts val="1900"/>
              <a:buFont typeface="Montserrat Medium"/>
              <a:buChar char="●"/>
            </a:pPr>
            <a:r>
              <a:rPr lang="en" sz="1900">
                <a:solidFill>
                  <a:srgbClr val="062C3F"/>
                </a:solidFill>
                <a:latin typeface="Montserrat Medium"/>
                <a:ea typeface="Montserrat Medium"/>
                <a:cs typeface="Montserrat Medium"/>
                <a:sym typeface="Montserrat Medium"/>
              </a:rPr>
              <a:t>specific dbt object .yml files</a:t>
            </a:r>
            <a:endParaRPr sz="1900">
              <a:solidFill>
                <a:srgbClr val="062C3F"/>
              </a:solidFill>
              <a:latin typeface="Montserrat Medium"/>
              <a:ea typeface="Montserrat Medium"/>
              <a:cs typeface="Montserrat Medium"/>
              <a:sym typeface="Montserrat Medium"/>
            </a:endParaRPr>
          </a:p>
          <a:p>
            <a:pPr indent="-311150" lvl="1" marL="914400" rtl="0" algn="l">
              <a:lnSpc>
                <a:spcPct val="150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Each dbt object can have its config done in separate file or it all can be grouped in schema.yml files in respective directories</a:t>
            </a:r>
            <a:endParaRPr sz="1000">
              <a:solidFill>
                <a:schemeClr val="dk1"/>
              </a:solidFill>
              <a:highlight>
                <a:schemeClr val="lt1"/>
              </a:highlight>
              <a:latin typeface="Montserrat Medium"/>
              <a:ea typeface="Montserrat Medium"/>
              <a:cs typeface="Montserrat Medium"/>
              <a:sym typeface="Montserrat Medium"/>
            </a:endParaRPr>
          </a:p>
        </p:txBody>
      </p:sp>
      <p:cxnSp>
        <p:nvCxnSpPr>
          <p:cNvPr id="785" name="Google Shape;785;p79"/>
          <p:cNvCxnSpPr>
            <a:endCxn id="786" idx="1"/>
          </p:cNvCxnSpPr>
          <p:nvPr/>
        </p:nvCxnSpPr>
        <p:spPr>
          <a:xfrm flipH="1" rot="10800000">
            <a:off x="5491350" y="1760225"/>
            <a:ext cx="1307700" cy="282000"/>
          </a:xfrm>
          <a:prstGeom prst="straightConnector1">
            <a:avLst/>
          </a:prstGeom>
          <a:noFill/>
          <a:ln cap="flat" cmpd="sng" w="9525">
            <a:solidFill>
              <a:schemeClr val="dk2"/>
            </a:solidFill>
            <a:prstDash val="solid"/>
            <a:round/>
            <a:headEnd len="med" w="med" type="none"/>
            <a:tailEnd len="med" w="med" type="triangle"/>
          </a:ln>
        </p:spPr>
      </p:cxnSp>
      <p:sp>
        <p:nvSpPr>
          <p:cNvPr id="786" name="Google Shape;786;p79"/>
          <p:cNvSpPr txBox="1"/>
          <p:nvPr/>
        </p:nvSpPr>
        <p:spPr>
          <a:xfrm>
            <a:off x="6799050" y="1560125"/>
            <a:ext cx="2313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Montserrat"/>
                <a:ea typeface="Montserrat"/>
                <a:cs typeface="Montserrat"/>
                <a:sym typeface="Montserrat"/>
              </a:rPr>
              <a:t>Covered by MDP</a:t>
            </a:r>
            <a:endParaRPr b="1">
              <a:solidFill>
                <a:srgbClr val="38761D"/>
              </a:solidFill>
              <a:latin typeface="Montserrat"/>
              <a:ea typeface="Montserrat"/>
              <a:cs typeface="Montserrat"/>
              <a:sym typeface="Montserrat"/>
            </a:endParaRPr>
          </a:p>
        </p:txBody>
      </p:sp>
      <p:sp>
        <p:nvSpPr>
          <p:cNvPr id="787" name="Google Shape;787;p79"/>
          <p:cNvSpPr txBox="1"/>
          <p:nvPr/>
        </p:nvSpPr>
        <p:spPr>
          <a:xfrm>
            <a:off x="7244775" y="2340225"/>
            <a:ext cx="17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Montserrat"/>
                <a:ea typeface="Montserrat"/>
                <a:cs typeface="Montserrat"/>
                <a:sym typeface="Montserrat"/>
              </a:rPr>
              <a:t>Flexible set-up by MDP</a:t>
            </a:r>
            <a:endParaRPr b="1">
              <a:solidFill>
                <a:srgbClr val="38761D"/>
              </a:solidFill>
              <a:latin typeface="Montserrat"/>
              <a:ea typeface="Montserrat"/>
              <a:cs typeface="Montserrat"/>
              <a:sym typeface="Montserrat"/>
            </a:endParaRPr>
          </a:p>
        </p:txBody>
      </p:sp>
      <p:cxnSp>
        <p:nvCxnSpPr>
          <p:cNvPr id="788" name="Google Shape;788;p79"/>
          <p:cNvCxnSpPr>
            <a:endCxn id="787" idx="1"/>
          </p:cNvCxnSpPr>
          <p:nvPr/>
        </p:nvCxnSpPr>
        <p:spPr>
          <a:xfrm flipH="1" rot="10800000">
            <a:off x="6421575" y="2648025"/>
            <a:ext cx="823200" cy="128100"/>
          </a:xfrm>
          <a:prstGeom prst="straightConnector1">
            <a:avLst/>
          </a:prstGeom>
          <a:noFill/>
          <a:ln cap="flat" cmpd="sng" w="9525">
            <a:solidFill>
              <a:schemeClr val="dk2"/>
            </a:solidFill>
            <a:prstDash val="solid"/>
            <a:round/>
            <a:headEnd len="med" w="med" type="none"/>
            <a:tailEnd len="med" w="med" type="triangle"/>
          </a:ln>
        </p:spPr>
      </p:cxnSp>
      <p:sp>
        <p:nvSpPr>
          <p:cNvPr id="789" name="Google Shape;789;p79"/>
          <p:cNvSpPr txBox="1"/>
          <p:nvPr/>
        </p:nvSpPr>
        <p:spPr>
          <a:xfrm>
            <a:off x="7244775" y="3546800"/>
            <a:ext cx="17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Montserrat"/>
                <a:ea typeface="Montserrat"/>
                <a:cs typeface="Montserrat"/>
                <a:sym typeface="Montserrat"/>
              </a:rPr>
              <a:t>User-defined objects</a:t>
            </a:r>
            <a:endParaRPr b="1">
              <a:solidFill>
                <a:srgbClr val="38761D"/>
              </a:solidFill>
              <a:latin typeface="Montserrat"/>
              <a:ea typeface="Montserrat"/>
              <a:cs typeface="Montserrat"/>
              <a:sym typeface="Montserrat"/>
            </a:endParaRPr>
          </a:p>
        </p:txBody>
      </p:sp>
      <p:cxnSp>
        <p:nvCxnSpPr>
          <p:cNvPr id="790" name="Google Shape;790;p79"/>
          <p:cNvCxnSpPr>
            <a:endCxn id="789" idx="1"/>
          </p:cNvCxnSpPr>
          <p:nvPr/>
        </p:nvCxnSpPr>
        <p:spPr>
          <a:xfrm>
            <a:off x="6663975" y="3774500"/>
            <a:ext cx="580800" cy="8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What is modern data stack?</a:t>
            </a:r>
            <a:endParaRPr sz="2400"/>
          </a:p>
          <a:p>
            <a:pPr indent="0" lvl="0" marL="0" rtl="0" algn="l">
              <a:lnSpc>
                <a:spcPct val="100000"/>
              </a:lnSpc>
              <a:spcBef>
                <a:spcPts val="0"/>
              </a:spcBef>
              <a:spcAft>
                <a:spcPts val="0"/>
              </a:spcAft>
              <a:buSzPts val="2000"/>
              <a:buNone/>
            </a:pPr>
            <a:r>
              <a:t/>
            </a:r>
            <a:endParaRPr sz="3000"/>
          </a:p>
        </p:txBody>
      </p:sp>
      <p:sp>
        <p:nvSpPr>
          <p:cNvPr id="149" name="Google Shape;149;p26"/>
          <p:cNvSpPr txBox="1"/>
          <p:nvPr/>
        </p:nvSpPr>
        <p:spPr>
          <a:xfrm>
            <a:off x="293650" y="972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r>
              <a:rPr lang="en"/>
              <a:t>aves time, effort, and money</a:t>
            </a:r>
            <a:endParaRPr/>
          </a:p>
        </p:txBody>
      </p:sp>
      <p:sp>
        <p:nvSpPr>
          <p:cNvPr id="150" name="Google Shape;150;p26"/>
          <p:cNvSpPr txBox="1"/>
          <p:nvPr/>
        </p:nvSpPr>
        <p:spPr>
          <a:xfrm>
            <a:off x="952800" y="2120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Airbyte, dbt, Snowflake, Looker, etc.</a:t>
            </a:r>
            <a:endParaRPr/>
          </a:p>
        </p:txBody>
      </p:sp>
      <p:sp>
        <p:nvSpPr>
          <p:cNvPr id="151" name="Google Shape;151;p26"/>
          <p:cNvSpPr txBox="1"/>
          <p:nvPr/>
        </p:nvSpPr>
        <p:spPr>
          <a:xfrm>
            <a:off x="2459950" y="14095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t>
            </a:r>
            <a:r>
              <a:rPr lang="en"/>
              <a:t>usiness (not IT) focused operating model</a:t>
            </a:r>
            <a:endParaRPr/>
          </a:p>
        </p:txBody>
      </p:sp>
      <p:sp>
        <p:nvSpPr>
          <p:cNvPr id="152" name="Google Shape;152;p26"/>
          <p:cNvSpPr txBox="1"/>
          <p:nvPr/>
        </p:nvSpPr>
        <p:spPr>
          <a:xfrm>
            <a:off x="388425" y="31537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Cloud based, flexible &amp; scalable, plug-and-play, no long term commitments</a:t>
            </a:r>
            <a:endParaRPr/>
          </a:p>
        </p:txBody>
      </p:sp>
      <p:sp>
        <p:nvSpPr>
          <p:cNvPr id="153" name="Google Shape;153;p26"/>
          <p:cNvSpPr txBox="1"/>
          <p:nvPr/>
        </p:nvSpPr>
        <p:spPr>
          <a:xfrm>
            <a:off x="5014050" y="20615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
            </a:r>
            <a:r>
              <a:rPr lang="en"/>
              <a:t>ata governance as a first-class citizen</a:t>
            </a:r>
            <a:endParaRPr/>
          </a:p>
        </p:txBody>
      </p:sp>
      <p:sp>
        <p:nvSpPr>
          <p:cNvPr id="154" name="Google Shape;154;p26"/>
          <p:cNvSpPr txBox="1"/>
          <p:nvPr/>
        </p:nvSpPr>
        <p:spPr>
          <a:xfrm>
            <a:off x="3895875" y="3013125"/>
            <a:ext cx="4860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M</a:t>
            </a:r>
            <a:r>
              <a:rPr b="1" i="1" lang="en"/>
              <a:t>odern Data Stack </a:t>
            </a:r>
            <a:r>
              <a:rPr i="1" lang="en"/>
              <a:t>(MDS) is a set of tools hosted in the cloud that enables an organization for highly efficient data integration (...)</a:t>
            </a:r>
            <a:endParaRPr i="1"/>
          </a:p>
          <a:p>
            <a:pPr indent="0" lvl="0" marL="0" rtl="0" algn="l">
              <a:spcBef>
                <a:spcPts val="0"/>
              </a:spcBef>
              <a:spcAft>
                <a:spcPts val="0"/>
              </a:spcAft>
              <a:buNone/>
            </a:pPr>
            <a:r>
              <a:rPr i="1" lang="en"/>
              <a:t>MDS creates clean, trustworthy, and always available data that can empower business users to make self-service discoveries, enabling a truly data-driven culture.</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Source: neptune.ai</a:t>
            </a:r>
            <a:endParaRPr i="1"/>
          </a:p>
        </p:txBody>
      </p:sp>
      <p:sp>
        <p:nvSpPr>
          <p:cNvPr id="155" name="Google Shape;155;p26"/>
          <p:cNvSpPr/>
          <p:nvPr/>
        </p:nvSpPr>
        <p:spPr>
          <a:xfrm>
            <a:off x="3684025" y="3013125"/>
            <a:ext cx="5202600" cy="18597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sp>
        <p:nvSpPr>
          <p:cNvPr id="156" name="Google Shape;156;p26"/>
          <p:cNvSpPr txBox="1"/>
          <p:nvPr/>
        </p:nvSpPr>
        <p:spPr>
          <a:xfrm>
            <a:off x="5651225" y="11377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Shift from </a:t>
            </a:r>
            <a:r>
              <a:rPr lang="en"/>
              <a:t>once-off analytics to operational BI and 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0"/>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Model materialization</a:t>
            </a:r>
            <a:endParaRPr b="0" sz="2400">
              <a:latin typeface="Montserrat"/>
              <a:ea typeface="Montserrat"/>
              <a:cs typeface="Montserrat"/>
              <a:sym typeface="Montserrat"/>
            </a:endParaRPr>
          </a:p>
          <a:p>
            <a:pPr indent="0" lvl="0" marL="0" rtl="0" algn="l">
              <a:lnSpc>
                <a:spcPct val="115000"/>
              </a:lnSpc>
              <a:spcBef>
                <a:spcPts val="0"/>
              </a:spcBef>
              <a:spcAft>
                <a:spcPts val="0"/>
              </a:spcAft>
              <a:buSzPts val="2000"/>
              <a:buNone/>
            </a:pPr>
            <a:r>
              <a:t/>
            </a:r>
            <a:endParaRPr sz="3000"/>
          </a:p>
        </p:txBody>
      </p:sp>
      <p:sp>
        <p:nvSpPr>
          <p:cNvPr id="796" name="Google Shape;796;p80"/>
          <p:cNvSpPr txBox="1"/>
          <p:nvPr/>
        </p:nvSpPr>
        <p:spPr>
          <a:xfrm>
            <a:off x="387200" y="1456575"/>
            <a:ext cx="8482800" cy="3270000"/>
          </a:xfrm>
          <a:prstGeom prst="rect">
            <a:avLst/>
          </a:prstGeom>
          <a:noFill/>
          <a:ln>
            <a:noFill/>
          </a:ln>
        </p:spPr>
        <p:txBody>
          <a:bodyPr anchorCtr="0" anchor="t" bIns="91425" lIns="91425" spcFirstLastPara="1" rIns="91425" wrap="square" tIns="91425">
            <a:spAutoFit/>
          </a:bodyPr>
          <a:lstStyle/>
          <a:p>
            <a:pPr indent="-336550" lvl="0" marL="342900" rtl="0" algn="l">
              <a:lnSpc>
                <a:spcPct val="115000"/>
              </a:lnSpc>
              <a:spcBef>
                <a:spcPts val="60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Table</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Model deployed as table in DWH, recalculating on every dbt run</a:t>
            </a:r>
            <a:endParaRPr sz="13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View</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Model deployed as view in DWH, recreating on every dbt run</a:t>
            </a:r>
            <a:endParaRPr sz="13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Ephemeral</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Font typeface="Montserrat Medium"/>
              <a:buChar char="○"/>
            </a:pPr>
            <a:r>
              <a:rPr lang="en" sz="1300">
                <a:solidFill>
                  <a:srgbClr val="062C3F"/>
                </a:solidFill>
                <a:latin typeface="Montserrat Medium"/>
                <a:ea typeface="Montserrat Medium"/>
                <a:cs typeface="Montserrat Medium"/>
                <a:sym typeface="Montserrat Medium"/>
              </a:rPr>
              <a:t>Model deployed is NOT deployed in DWH but it’s transferred to downstream SELECT statements in form of CTE</a:t>
            </a:r>
            <a:endParaRPr sz="19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Incremental</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Char char="○"/>
            </a:pPr>
            <a:r>
              <a:rPr lang="en" sz="1300">
                <a:solidFill>
                  <a:srgbClr val="062C3F"/>
                </a:solidFill>
                <a:latin typeface="Montserrat Medium"/>
                <a:ea typeface="Montserrat Medium"/>
                <a:cs typeface="Montserrat Medium"/>
                <a:sym typeface="Montserrat Medium"/>
              </a:rPr>
              <a:t>Model deployed as table, appending </a:t>
            </a:r>
            <a:r>
              <a:rPr b="1" lang="en" sz="1300">
                <a:solidFill>
                  <a:srgbClr val="062C3F"/>
                </a:solidFill>
                <a:latin typeface="Montserrat"/>
                <a:ea typeface="Montserrat"/>
                <a:cs typeface="Montserrat"/>
                <a:sym typeface="Montserrat"/>
              </a:rPr>
              <a:t>new records</a:t>
            </a:r>
            <a:r>
              <a:rPr lang="en" sz="1300">
                <a:solidFill>
                  <a:srgbClr val="062C3F"/>
                </a:solidFill>
                <a:latin typeface="Montserrat Medium"/>
                <a:ea typeface="Montserrat Medium"/>
                <a:cs typeface="Montserrat Medium"/>
                <a:sym typeface="Montserrat Medium"/>
              </a:rPr>
              <a:t> if detected per every dbt run</a:t>
            </a:r>
            <a:endParaRPr sz="1300">
              <a:solidFill>
                <a:srgbClr val="062C3F"/>
              </a:solidFill>
              <a:latin typeface="Montserrat Medium"/>
              <a:ea typeface="Montserrat Medium"/>
              <a:cs typeface="Montserrat Medium"/>
              <a:sym typeface="Montserrat Medium"/>
            </a:endParaRPr>
          </a:p>
          <a:p>
            <a:pPr indent="-336550" lvl="0" marL="342900" rtl="0" algn="l">
              <a:lnSpc>
                <a:spcPct val="115000"/>
              </a:lnSpc>
              <a:spcBef>
                <a:spcPts val="0"/>
              </a:spcBef>
              <a:spcAft>
                <a:spcPts val="0"/>
              </a:spcAft>
              <a:buClr>
                <a:srgbClr val="062C3F"/>
              </a:buClr>
              <a:buSzPts val="1700"/>
              <a:buFont typeface="Montserrat"/>
              <a:buChar char="●"/>
            </a:pPr>
            <a:r>
              <a:rPr b="1" lang="en" sz="1700">
                <a:solidFill>
                  <a:srgbClr val="062C3F"/>
                </a:solidFill>
                <a:latin typeface="Montserrat"/>
                <a:ea typeface="Montserrat"/>
                <a:cs typeface="Montserrat"/>
                <a:sym typeface="Montserrat"/>
              </a:rPr>
              <a:t>Snapshot</a:t>
            </a:r>
            <a:endParaRPr b="1" sz="1700">
              <a:solidFill>
                <a:srgbClr val="062C3F"/>
              </a:solidFill>
              <a:latin typeface="Montserrat"/>
              <a:ea typeface="Montserrat"/>
              <a:cs typeface="Montserrat"/>
              <a:sym typeface="Montserrat"/>
            </a:endParaRPr>
          </a:p>
          <a:p>
            <a:pPr indent="-311150" lvl="1" marL="685800" rtl="0" algn="l">
              <a:lnSpc>
                <a:spcPct val="115000"/>
              </a:lnSpc>
              <a:spcBef>
                <a:spcPts val="0"/>
              </a:spcBef>
              <a:spcAft>
                <a:spcPts val="0"/>
              </a:spcAft>
              <a:buClr>
                <a:srgbClr val="062C3F"/>
              </a:buClr>
              <a:buSzPts val="1300"/>
              <a:buChar char="○"/>
            </a:pPr>
            <a:r>
              <a:rPr lang="en" sz="1300">
                <a:solidFill>
                  <a:srgbClr val="062C3F"/>
                </a:solidFill>
                <a:latin typeface="Montserrat Medium"/>
                <a:ea typeface="Montserrat Medium"/>
                <a:cs typeface="Montserrat Medium"/>
                <a:sym typeface="Montserrat Medium"/>
              </a:rPr>
              <a:t>deployed as table, appending new records when there has been a </a:t>
            </a:r>
            <a:r>
              <a:rPr b="1" lang="en" sz="1300">
                <a:solidFill>
                  <a:srgbClr val="062C3F"/>
                </a:solidFill>
                <a:latin typeface="Montserrat"/>
                <a:ea typeface="Montserrat"/>
                <a:cs typeface="Montserrat"/>
                <a:sym typeface="Montserrat"/>
              </a:rPr>
              <a:t>change </a:t>
            </a:r>
            <a:r>
              <a:rPr lang="en" sz="1300">
                <a:solidFill>
                  <a:srgbClr val="062C3F"/>
                </a:solidFill>
                <a:latin typeface="Montserrat Medium"/>
                <a:ea typeface="Montserrat Medium"/>
                <a:cs typeface="Montserrat Medium"/>
                <a:sym typeface="Montserrat Medium"/>
              </a:rPr>
              <a:t>in existing data, executed in separate run</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1"/>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Structuring the project</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802" name="Google Shape;802;p81"/>
          <p:cNvSpPr/>
          <p:nvPr/>
        </p:nvSpPr>
        <p:spPr>
          <a:xfrm>
            <a:off x="512250" y="14994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803" name="Google Shape;803;p81"/>
          <p:cNvSpPr/>
          <p:nvPr/>
        </p:nvSpPr>
        <p:spPr>
          <a:xfrm>
            <a:off x="2227238" y="1460700"/>
            <a:ext cx="1699800" cy="7995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804" name="Google Shape;804;p81"/>
          <p:cNvSpPr/>
          <p:nvPr/>
        </p:nvSpPr>
        <p:spPr>
          <a:xfrm>
            <a:off x="4474775" y="1460700"/>
            <a:ext cx="1699800" cy="79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805" name="Google Shape;805;p81"/>
          <p:cNvSpPr/>
          <p:nvPr/>
        </p:nvSpPr>
        <p:spPr>
          <a:xfrm>
            <a:off x="6722300" y="1460700"/>
            <a:ext cx="1699800" cy="79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806" name="Google Shape;806;p81"/>
          <p:cNvSpPr txBox="1"/>
          <p:nvPr/>
        </p:nvSpPr>
        <p:spPr>
          <a:xfrm>
            <a:off x="148575" y="19167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b="1" lang="en" sz="900">
                <a:latin typeface="Montserrat"/>
                <a:ea typeface="Montserrat"/>
                <a:cs typeface="Montserrat"/>
                <a:sym typeface="Montserrat"/>
              </a:rPr>
              <a:t>no </a:t>
            </a:r>
            <a:r>
              <a:rPr lang="en" sz="900">
                <a:latin typeface="Montserrat Medium"/>
                <a:ea typeface="Montserrat Medium"/>
                <a:cs typeface="Montserrat Medium"/>
                <a:sym typeface="Montserrat Medium"/>
              </a:rPr>
              <a:t>transformations allowed </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tests allowed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does not materialize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sources =/= models</a:t>
            </a:r>
            <a:endParaRPr sz="900">
              <a:latin typeface="Montserrat Medium"/>
              <a:ea typeface="Montserrat Medium"/>
              <a:cs typeface="Montserrat Medium"/>
              <a:sym typeface="Montserrat Medium"/>
            </a:endParaRPr>
          </a:p>
        </p:txBody>
      </p:sp>
      <p:sp>
        <p:nvSpPr>
          <p:cNvPr id="807" name="Google Shape;807;p81"/>
          <p:cNvSpPr txBox="1"/>
          <p:nvPr/>
        </p:nvSpPr>
        <p:spPr>
          <a:xfrm>
            <a:off x="2118050" y="2260200"/>
            <a:ext cx="2136600" cy="28014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“Engineering”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data sources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base and staging models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Initial cleaning &amp;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column naming conventions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concatenating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splitting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simple formulas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formatting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 </a:t>
            </a:r>
            <a:r>
              <a:rPr b="1" lang="en" sz="1000">
                <a:latin typeface="Montserrat"/>
                <a:ea typeface="Montserrat"/>
                <a:cs typeface="Montserrat"/>
                <a:sym typeface="Montserrat"/>
              </a:rPr>
              <a:t>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 - </a:t>
            </a:r>
            <a:r>
              <a:rPr b="1" lang="en" sz="1000">
                <a:latin typeface="Montserrat"/>
                <a:ea typeface="Montserrat"/>
                <a:cs typeface="Montserrat"/>
                <a:sym typeface="Montserrat"/>
              </a:rPr>
              <a:t>strongly 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808" name="Google Shape;808;p81"/>
          <p:cNvSpPr txBox="1"/>
          <p:nvPr/>
        </p:nvSpPr>
        <p:spPr>
          <a:xfrm>
            <a:off x="4364700" y="2260200"/>
            <a:ext cx="2136600" cy="20319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“Transition”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pivoting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advanced business logic</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formulas and functions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809" name="Google Shape;809;p81"/>
          <p:cNvSpPr/>
          <p:nvPr/>
        </p:nvSpPr>
        <p:spPr>
          <a:xfrm>
            <a:off x="512250" y="31876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sp>
        <p:nvSpPr>
          <p:cNvPr id="810" name="Google Shape;810;p81"/>
          <p:cNvSpPr txBox="1"/>
          <p:nvPr/>
        </p:nvSpPr>
        <p:spPr>
          <a:xfrm>
            <a:off x="148575" y="36049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SCD-2</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can serve as a pre-staging layer</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JOINs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aggregations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p:txBody>
      </p:sp>
      <p:sp>
        <p:nvSpPr>
          <p:cNvPr id="811" name="Google Shape;811;p81"/>
          <p:cNvSpPr txBox="1"/>
          <p:nvPr/>
        </p:nvSpPr>
        <p:spPr>
          <a:xfrm>
            <a:off x="6611375" y="2260200"/>
            <a:ext cx="2136600" cy="18777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“Business”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quality checked (tests are obligatory)</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documentation is obligatory (detailed description for columns, tables, tests, exposures etc)</a:t>
            </a:r>
            <a:endParaRPr sz="1000">
              <a:latin typeface="Montserrat Medium"/>
              <a:ea typeface="Montserrat Medium"/>
              <a:cs typeface="Montserrat Medium"/>
              <a:sym typeface="Montserrat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2"/>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Structuring the project</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817" name="Google Shape;817;p82"/>
          <p:cNvSpPr/>
          <p:nvPr/>
        </p:nvSpPr>
        <p:spPr>
          <a:xfrm>
            <a:off x="3332075" y="148445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818" name="Google Shape;818;p82"/>
          <p:cNvSpPr/>
          <p:nvPr/>
        </p:nvSpPr>
        <p:spPr>
          <a:xfrm>
            <a:off x="2997873" y="2526900"/>
            <a:ext cx="1364400" cy="5931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819" name="Google Shape;819;p82"/>
          <p:cNvSpPr/>
          <p:nvPr/>
        </p:nvSpPr>
        <p:spPr>
          <a:xfrm>
            <a:off x="2997875" y="3169573"/>
            <a:ext cx="1364400" cy="64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820" name="Google Shape;820;p82"/>
          <p:cNvSpPr/>
          <p:nvPr/>
        </p:nvSpPr>
        <p:spPr>
          <a:xfrm>
            <a:off x="2997875" y="3868650"/>
            <a:ext cx="1364400" cy="64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821" name="Google Shape;821;p82"/>
          <p:cNvSpPr/>
          <p:nvPr/>
        </p:nvSpPr>
        <p:spPr>
          <a:xfrm>
            <a:off x="3332075" y="2006375"/>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pic>
        <p:nvPicPr>
          <p:cNvPr id="822" name="Google Shape;822;p82"/>
          <p:cNvPicPr preferRelativeResize="0"/>
          <p:nvPr/>
        </p:nvPicPr>
        <p:blipFill>
          <a:blip r:embed="rId3">
            <a:alphaModFix/>
          </a:blip>
          <a:stretch>
            <a:fillRect/>
          </a:stretch>
        </p:blipFill>
        <p:spPr>
          <a:xfrm>
            <a:off x="4611850" y="768225"/>
            <a:ext cx="4368950" cy="4203674"/>
          </a:xfrm>
          <a:prstGeom prst="rect">
            <a:avLst/>
          </a:prstGeom>
          <a:noFill/>
          <a:ln cap="flat" cmpd="sng" w="38100">
            <a:solidFill>
              <a:schemeClr val="dk2"/>
            </a:solidFill>
            <a:prstDash val="solid"/>
            <a:round/>
            <a:headEnd len="sm" w="sm" type="none"/>
            <a:tailEnd len="sm" w="sm" type="none"/>
          </a:ln>
        </p:spPr>
      </p:pic>
      <p:pic>
        <p:nvPicPr>
          <p:cNvPr id="823" name="Google Shape;823;p82"/>
          <p:cNvPicPr preferRelativeResize="0"/>
          <p:nvPr/>
        </p:nvPicPr>
        <p:blipFill>
          <a:blip r:embed="rId4">
            <a:alphaModFix/>
          </a:blip>
          <a:stretch>
            <a:fillRect/>
          </a:stretch>
        </p:blipFill>
        <p:spPr>
          <a:xfrm>
            <a:off x="152400" y="1641725"/>
            <a:ext cx="2693073" cy="304329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3"/>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Structuring the project</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829" name="Google Shape;829;p83"/>
          <p:cNvSpPr/>
          <p:nvPr/>
        </p:nvSpPr>
        <p:spPr>
          <a:xfrm>
            <a:off x="512250" y="14994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830" name="Google Shape;830;p83"/>
          <p:cNvSpPr/>
          <p:nvPr/>
        </p:nvSpPr>
        <p:spPr>
          <a:xfrm>
            <a:off x="2227238" y="1460700"/>
            <a:ext cx="1699800" cy="7995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831" name="Google Shape;831;p83"/>
          <p:cNvSpPr/>
          <p:nvPr/>
        </p:nvSpPr>
        <p:spPr>
          <a:xfrm>
            <a:off x="4474775" y="1460700"/>
            <a:ext cx="1699800" cy="79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832" name="Google Shape;832;p83"/>
          <p:cNvSpPr/>
          <p:nvPr/>
        </p:nvSpPr>
        <p:spPr>
          <a:xfrm>
            <a:off x="6722300" y="1460700"/>
            <a:ext cx="1699800" cy="79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833" name="Google Shape;833;p83"/>
          <p:cNvSpPr txBox="1"/>
          <p:nvPr/>
        </p:nvSpPr>
        <p:spPr>
          <a:xfrm>
            <a:off x="148575" y="19167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b="1" lang="en" sz="900">
                <a:latin typeface="Montserrat"/>
                <a:ea typeface="Montserrat"/>
                <a:cs typeface="Montserrat"/>
                <a:sym typeface="Montserrat"/>
              </a:rPr>
              <a:t>no </a:t>
            </a:r>
            <a:r>
              <a:rPr lang="en" sz="900">
                <a:latin typeface="Montserrat Medium"/>
                <a:ea typeface="Montserrat Medium"/>
                <a:cs typeface="Montserrat Medium"/>
                <a:sym typeface="Montserrat Medium"/>
              </a:rPr>
              <a:t>transformations allowed </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tests allowed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dbt does not materialize sources</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sources =/= models</a:t>
            </a:r>
            <a:endParaRPr sz="900">
              <a:latin typeface="Montserrat Medium"/>
              <a:ea typeface="Montserrat Medium"/>
              <a:cs typeface="Montserrat Medium"/>
              <a:sym typeface="Montserrat Medium"/>
            </a:endParaRPr>
          </a:p>
        </p:txBody>
      </p:sp>
      <p:sp>
        <p:nvSpPr>
          <p:cNvPr id="834" name="Google Shape;834;p83"/>
          <p:cNvSpPr txBox="1"/>
          <p:nvPr/>
        </p:nvSpPr>
        <p:spPr>
          <a:xfrm>
            <a:off x="2118050" y="2260200"/>
            <a:ext cx="2136600" cy="28014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“Engineering”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data sources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base and staging models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Initial cleaning &amp;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column naming conventions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concatenating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splitting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simple formulas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formatting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 </a:t>
            </a:r>
            <a:r>
              <a:rPr b="1" lang="en" sz="1000">
                <a:latin typeface="Montserrat"/>
                <a:ea typeface="Montserrat"/>
                <a:cs typeface="Montserrat"/>
                <a:sym typeface="Montserrat"/>
              </a:rPr>
              <a:t>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 - </a:t>
            </a:r>
            <a:r>
              <a:rPr b="1" lang="en" sz="1000">
                <a:latin typeface="Montserrat"/>
                <a:ea typeface="Montserrat"/>
                <a:cs typeface="Montserrat"/>
                <a:sym typeface="Montserrat"/>
              </a:rPr>
              <a:t>strongly not </a:t>
            </a:r>
            <a:r>
              <a:rPr lang="en" sz="1000">
                <a:latin typeface="Montserrat Medium"/>
                <a:ea typeface="Montserrat Medium"/>
                <a:cs typeface="Montserrat Medium"/>
                <a:sym typeface="Montserrat Medium"/>
              </a:rPr>
              <a:t>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835" name="Google Shape;835;p83"/>
          <p:cNvSpPr txBox="1"/>
          <p:nvPr/>
        </p:nvSpPr>
        <p:spPr>
          <a:xfrm>
            <a:off x="4364700" y="2260200"/>
            <a:ext cx="2136600" cy="20319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“Transition”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transformations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pivoting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applying advanced business logic</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advanced formulas and functions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tests recommended</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docs recommended</a:t>
            </a:r>
            <a:endParaRPr sz="1000">
              <a:latin typeface="Montserrat Medium"/>
              <a:ea typeface="Montserrat Medium"/>
              <a:cs typeface="Montserrat Medium"/>
              <a:sym typeface="Montserrat Medium"/>
            </a:endParaRPr>
          </a:p>
        </p:txBody>
      </p:sp>
      <p:sp>
        <p:nvSpPr>
          <p:cNvPr id="836" name="Google Shape;836;p83"/>
          <p:cNvSpPr/>
          <p:nvPr/>
        </p:nvSpPr>
        <p:spPr>
          <a:xfrm>
            <a:off x="512250" y="3187600"/>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sp>
        <p:nvSpPr>
          <p:cNvPr id="837" name="Google Shape;837;p83"/>
          <p:cNvSpPr txBox="1"/>
          <p:nvPr/>
        </p:nvSpPr>
        <p:spPr>
          <a:xfrm>
            <a:off x="148575" y="3604900"/>
            <a:ext cx="1859400" cy="1154400"/>
          </a:xfrm>
          <a:prstGeom prst="rect">
            <a:avLst/>
          </a:prstGeom>
          <a:noFill/>
          <a:ln>
            <a:noFill/>
          </a:ln>
        </p:spPr>
        <p:txBody>
          <a:bodyPr anchorCtr="0" anchor="t" bIns="91425" lIns="91425" spcFirstLastPara="1" rIns="91425" wrap="square" tIns="91425">
            <a:spAutoFit/>
          </a:bodyPr>
          <a:lstStyle/>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SCD-2</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can serve as a pre-staging layer</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JOINs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a:p>
            <a:pPr indent="-171450" lvl="0" marL="171450" rtl="0" algn="l">
              <a:spcBef>
                <a:spcPts val="0"/>
              </a:spcBef>
              <a:spcAft>
                <a:spcPts val="0"/>
              </a:spcAft>
              <a:buSzPts val="900"/>
              <a:buFont typeface="Montserrat Medium"/>
              <a:buChar char="●"/>
            </a:pPr>
            <a:r>
              <a:rPr lang="en" sz="900">
                <a:latin typeface="Montserrat Medium"/>
                <a:ea typeface="Montserrat Medium"/>
                <a:cs typeface="Montserrat Medium"/>
                <a:sym typeface="Montserrat Medium"/>
              </a:rPr>
              <a:t>aggregations - </a:t>
            </a:r>
            <a:r>
              <a:rPr b="1" lang="en" sz="900">
                <a:latin typeface="Montserrat"/>
                <a:ea typeface="Montserrat"/>
                <a:cs typeface="Montserrat"/>
                <a:sym typeface="Montserrat"/>
              </a:rPr>
              <a:t>strongly not </a:t>
            </a:r>
            <a:r>
              <a:rPr lang="en" sz="900">
                <a:latin typeface="Montserrat Medium"/>
                <a:ea typeface="Montserrat Medium"/>
                <a:cs typeface="Montserrat Medium"/>
                <a:sym typeface="Montserrat Medium"/>
              </a:rPr>
              <a:t>recommended</a:t>
            </a:r>
            <a:endParaRPr sz="900">
              <a:latin typeface="Montserrat Medium"/>
              <a:ea typeface="Montserrat Medium"/>
              <a:cs typeface="Montserrat Medium"/>
              <a:sym typeface="Montserrat Medium"/>
            </a:endParaRPr>
          </a:p>
        </p:txBody>
      </p:sp>
      <p:sp>
        <p:nvSpPr>
          <p:cNvPr id="838" name="Google Shape;838;p83"/>
          <p:cNvSpPr txBox="1"/>
          <p:nvPr/>
        </p:nvSpPr>
        <p:spPr>
          <a:xfrm>
            <a:off x="6611375" y="2260200"/>
            <a:ext cx="2136600" cy="1877700"/>
          </a:xfrm>
          <a:prstGeom prst="rect">
            <a:avLst/>
          </a:prstGeom>
          <a:noFill/>
          <a:ln>
            <a:noFill/>
          </a:ln>
        </p:spPr>
        <p:txBody>
          <a:bodyPr anchorCtr="0" anchor="t" bIns="91425" lIns="91425" spcFirstLastPara="1" rIns="91425" wrap="square" tIns="91425">
            <a:spAutoFit/>
          </a:bodyPr>
          <a:lstStyle/>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“Business” layer</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sublayers: business teams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JOINs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aggregations</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final filtering</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quality checked (tests are obligatory)</a:t>
            </a:r>
            <a:endParaRPr sz="1000">
              <a:latin typeface="Montserrat Medium"/>
              <a:ea typeface="Montserrat Medium"/>
              <a:cs typeface="Montserrat Medium"/>
              <a:sym typeface="Montserrat Medium"/>
            </a:endParaRPr>
          </a:p>
          <a:p>
            <a:pPr indent="-177800" lvl="0" marL="171450" rtl="0" algn="l">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documentation is obligatory (detailed description for columns, tables, tests, exposures etc)</a:t>
            </a:r>
            <a:endParaRPr sz="1000">
              <a:latin typeface="Montserrat Medium"/>
              <a:ea typeface="Montserrat Medium"/>
              <a:cs typeface="Montserrat Medium"/>
              <a:sym typeface="Montserrat Medium"/>
            </a:endParaRPr>
          </a:p>
        </p:txBody>
      </p:sp>
      <p:pic>
        <p:nvPicPr>
          <p:cNvPr id="839" name="Google Shape;839;p83"/>
          <p:cNvPicPr preferRelativeResize="0"/>
          <p:nvPr/>
        </p:nvPicPr>
        <p:blipFill rotWithShape="1">
          <a:blip r:embed="rId3">
            <a:alphaModFix/>
          </a:blip>
          <a:srcRect b="0" l="2353" r="-9" t="0"/>
          <a:stretch/>
        </p:blipFill>
        <p:spPr>
          <a:xfrm>
            <a:off x="201850" y="2312550"/>
            <a:ext cx="8373974" cy="2294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4"/>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Advanced concepts of dbt</a:t>
            </a:r>
            <a:endParaRPr sz="2400"/>
          </a:p>
          <a:p>
            <a:pPr indent="0" lvl="0" marL="0" rtl="0" algn="l">
              <a:lnSpc>
                <a:spcPct val="115000"/>
              </a:lnSpc>
              <a:spcBef>
                <a:spcPts val="0"/>
              </a:spcBef>
              <a:spcAft>
                <a:spcPts val="0"/>
              </a:spcAft>
              <a:buClr>
                <a:schemeClr val="dk1"/>
              </a:buClr>
              <a:buSzPts val="1100"/>
              <a:buFont typeface="Arial"/>
              <a:buNone/>
            </a:pPr>
            <a:r>
              <a:rPr b="0" lang="en" sz="2400">
                <a:latin typeface="Montserrat"/>
                <a:ea typeface="Montserrat"/>
                <a:cs typeface="Montserrat"/>
                <a:sym typeface="Montserrat"/>
              </a:rPr>
              <a:t>Naming convention</a:t>
            </a:r>
            <a:endParaRPr b="0" sz="24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i="1" sz="2400"/>
          </a:p>
          <a:p>
            <a:pPr indent="0" lvl="0" marL="0" rtl="0" algn="l">
              <a:lnSpc>
                <a:spcPct val="115000"/>
              </a:lnSpc>
              <a:spcBef>
                <a:spcPts val="0"/>
              </a:spcBef>
              <a:spcAft>
                <a:spcPts val="0"/>
              </a:spcAft>
              <a:buSzPts val="2000"/>
              <a:buNone/>
            </a:pPr>
            <a:r>
              <a:t/>
            </a:r>
            <a:endParaRPr sz="3000"/>
          </a:p>
        </p:txBody>
      </p:sp>
      <p:sp>
        <p:nvSpPr>
          <p:cNvPr id="845" name="Google Shape;845;p84"/>
          <p:cNvSpPr/>
          <p:nvPr/>
        </p:nvSpPr>
        <p:spPr>
          <a:xfrm>
            <a:off x="290725" y="1941425"/>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a:t>
            </a:r>
            <a:endParaRPr sz="1200"/>
          </a:p>
        </p:txBody>
      </p:sp>
      <p:sp>
        <p:nvSpPr>
          <p:cNvPr id="846" name="Google Shape;846;p84"/>
          <p:cNvSpPr/>
          <p:nvPr/>
        </p:nvSpPr>
        <p:spPr>
          <a:xfrm>
            <a:off x="3901138" y="1397025"/>
            <a:ext cx="1699800" cy="799500"/>
          </a:xfrm>
          <a:prstGeom prst="roundRect">
            <a:avLst>
              <a:gd fmla="val 16667" name="adj"/>
            </a:avLst>
          </a:prstGeom>
          <a:solidFill>
            <a:srgbClr val="CD7F32">
              <a:alpha val="4226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847" name="Google Shape;847;p84"/>
          <p:cNvSpPr/>
          <p:nvPr/>
        </p:nvSpPr>
        <p:spPr>
          <a:xfrm>
            <a:off x="3901150" y="2358725"/>
            <a:ext cx="1699800" cy="7995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Intermediate</a:t>
            </a:r>
            <a:endParaRPr/>
          </a:p>
        </p:txBody>
      </p:sp>
      <p:sp>
        <p:nvSpPr>
          <p:cNvPr id="848" name="Google Shape;848;p84"/>
          <p:cNvSpPr/>
          <p:nvPr/>
        </p:nvSpPr>
        <p:spPr>
          <a:xfrm>
            <a:off x="3901150" y="3320425"/>
            <a:ext cx="1699800" cy="799500"/>
          </a:xfrm>
          <a:prstGeom prst="roundRect">
            <a:avLst>
              <a:gd fmla="val 16667" name="adj"/>
            </a:avLst>
          </a:prstGeom>
          <a:solidFill>
            <a:srgbClr val="FFD700">
              <a:alpha val="52980"/>
            </a:srgbClr>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Mart</a:t>
            </a:r>
            <a:endParaRPr/>
          </a:p>
        </p:txBody>
      </p:sp>
      <p:sp>
        <p:nvSpPr>
          <p:cNvPr id="849" name="Google Shape;849;p84"/>
          <p:cNvSpPr/>
          <p:nvPr/>
        </p:nvSpPr>
        <p:spPr>
          <a:xfrm>
            <a:off x="290725" y="2972075"/>
            <a:ext cx="1030200" cy="41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Snapshots</a:t>
            </a:r>
            <a:endParaRPr sz="1200"/>
          </a:p>
        </p:txBody>
      </p:sp>
      <p:sp>
        <p:nvSpPr>
          <p:cNvPr id="850" name="Google Shape;850;p84"/>
          <p:cNvSpPr txBox="1"/>
          <p:nvPr/>
        </p:nvSpPr>
        <p:spPr>
          <a:xfrm>
            <a:off x="1405725" y="1826075"/>
            <a:ext cx="250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source_&lt;dataset&gt;__ &lt;table&gt;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src_&lt;dataset&gt;__&lt;table&gt;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src_&lt;table&gt; </a:t>
            </a:r>
            <a:endParaRPr sz="1000">
              <a:latin typeface="Montserrat Medium"/>
              <a:ea typeface="Montserrat Medium"/>
              <a:cs typeface="Montserrat Medium"/>
              <a:sym typeface="Montserrat Medium"/>
            </a:endParaRPr>
          </a:p>
        </p:txBody>
      </p:sp>
      <p:sp>
        <p:nvSpPr>
          <p:cNvPr id="851" name="Google Shape;851;p84"/>
          <p:cNvSpPr txBox="1"/>
          <p:nvPr/>
        </p:nvSpPr>
        <p:spPr>
          <a:xfrm>
            <a:off x="1405725" y="2933675"/>
            <a:ext cx="250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snapshot_</a:t>
            </a:r>
            <a:r>
              <a:rPr lang="en" sz="1000">
                <a:latin typeface="Montserrat Medium"/>
                <a:ea typeface="Montserrat Medium"/>
                <a:cs typeface="Montserrat Medium"/>
                <a:sym typeface="Montserrat Medium"/>
              </a:rPr>
              <a:t>&lt;dataset&gt;__&lt;table&gt;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snapshot_</a:t>
            </a:r>
            <a:r>
              <a:rPr lang="en" sz="1000">
                <a:latin typeface="Montserrat Medium"/>
                <a:ea typeface="Montserrat Medium"/>
                <a:cs typeface="Montserrat Medium"/>
                <a:sym typeface="Montserrat Medium"/>
              </a:rPr>
              <a:t>&lt;table&gt; </a:t>
            </a:r>
            <a:endParaRPr sz="1000">
              <a:latin typeface="Montserrat Medium"/>
              <a:ea typeface="Montserrat Medium"/>
              <a:cs typeface="Montserrat Medium"/>
              <a:sym typeface="Montserrat Medium"/>
            </a:endParaRPr>
          </a:p>
        </p:txBody>
      </p:sp>
      <p:sp>
        <p:nvSpPr>
          <p:cNvPr id="852" name="Google Shape;852;p84"/>
          <p:cNvSpPr txBox="1"/>
          <p:nvPr/>
        </p:nvSpPr>
        <p:spPr>
          <a:xfrm>
            <a:off x="5659400" y="1242225"/>
            <a:ext cx="2509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staging_&lt;dataset&gt;__ &lt;table&gt;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stg_&lt;dataset&gt;__&lt;table&gt;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stg_&lt;table&gt;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base_&lt;dataset&gt;__ &lt;table&gt;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base_&lt;table&gt;</a:t>
            </a:r>
            <a:endParaRPr sz="1000">
              <a:latin typeface="Montserrat Medium"/>
              <a:ea typeface="Montserrat Medium"/>
              <a:cs typeface="Montserrat Medium"/>
              <a:sym typeface="Montserrat Medium"/>
            </a:endParaRPr>
          </a:p>
        </p:txBody>
      </p:sp>
      <p:sp>
        <p:nvSpPr>
          <p:cNvPr id="853" name="Google Shape;853;p84"/>
          <p:cNvSpPr txBox="1"/>
          <p:nvPr/>
        </p:nvSpPr>
        <p:spPr>
          <a:xfrm>
            <a:off x="5659400" y="2358275"/>
            <a:ext cx="2944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int_&lt;descriptive_name&gt;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example: int_active_users_with_mapped_payments_agg_daily</a:t>
            </a:r>
            <a:endParaRPr sz="800">
              <a:latin typeface="Montserrat Medium"/>
              <a:ea typeface="Montserrat Medium"/>
              <a:cs typeface="Montserrat Medium"/>
              <a:sym typeface="Montserrat Medium"/>
            </a:endParaRPr>
          </a:p>
        </p:txBody>
      </p:sp>
      <p:sp>
        <p:nvSpPr>
          <p:cNvPr id="854" name="Google Shape;854;p84"/>
          <p:cNvSpPr txBox="1"/>
          <p:nvPr/>
        </p:nvSpPr>
        <p:spPr>
          <a:xfrm>
            <a:off x="5659400" y="3119875"/>
            <a:ext cx="3016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Medium"/>
                <a:ea typeface="Montserrat Medium"/>
                <a:cs typeface="Montserrat Medium"/>
                <a:sym typeface="Montserrat Medium"/>
              </a:rPr>
              <a:t>dm_&lt;name&gt;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mart_&lt;name&gt;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dm_&lt;business_unit&gt;__&lt;name&gt;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mart_&lt;business_unit&gt;__&lt;name&gt;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&lt;business_unit&gt;_&lt;name&gt;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dm_&lt;short_descriptive_name&gt;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1000">
                <a:latin typeface="Montserrat Medium"/>
                <a:ea typeface="Montserrat Medium"/>
                <a:cs typeface="Montserrat Medium"/>
                <a:sym typeface="Montserrat Medium"/>
              </a:rPr>
              <a:t>mart_&lt;short_descriptive_name&gt;</a:t>
            </a:r>
            <a:endParaRPr sz="10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examples:</a:t>
            </a:r>
            <a:endParaRPr sz="8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dm_users, mart_active_subscriptions_aggd,</a:t>
            </a:r>
            <a:endParaRPr sz="800">
              <a:latin typeface="Montserrat Medium"/>
              <a:ea typeface="Montserrat Medium"/>
              <a:cs typeface="Montserrat Medium"/>
              <a:sym typeface="Montserrat Medium"/>
            </a:endParaRPr>
          </a:p>
          <a:p>
            <a:pPr indent="0" lvl="0" marL="0" rtl="0" algn="l">
              <a:spcBef>
                <a:spcPts val="0"/>
              </a:spcBef>
              <a:spcAft>
                <a:spcPts val="0"/>
              </a:spcAft>
              <a:buNone/>
            </a:pPr>
            <a:r>
              <a:rPr lang="en" sz="800">
                <a:latin typeface="Montserrat Medium"/>
                <a:ea typeface="Montserrat Medium"/>
                <a:cs typeface="Montserrat Medium"/>
                <a:sym typeface="Montserrat Medium"/>
              </a:rPr>
              <a:t>mart_marketing__campaigns</a:t>
            </a:r>
            <a:endParaRPr sz="800">
              <a:latin typeface="Montserrat Medium"/>
              <a:ea typeface="Montserrat Medium"/>
              <a:cs typeface="Montserrat Medium"/>
              <a:sym typeface="Montserrat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5"/>
          <p:cNvSpPr txBox="1"/>
          <p:nvPr/>
        </p:nvSpPr>
        <p:spPr>
          <a:xfrm>
            <a:off x="1572150" y="1600800"/>
            <a:ext cx="4932300" cy="1590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solidFill>
                  <a:schemeClr val="dk1"/>
                </a:solidFill>
                <a:latin typeface="Montserrat Medium"/>
                <a:ea typeface="Montserrat Medium"/>
                <a:cs typeface="Montserrat Medium"/>
                <a:sym typeface="Montserrat Medium"/>
              </a:rPr>
              <a:t>DEMO: </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40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Simple dbt pipeline scheduled with Airflow</a:t>
            </a:r>
            <a:endParaRPr sz="2200">
              <a:solidFill>
                <a:schemeClr val="dk1"/>
              </a:solidFill>
              <a:latin typeface="Montserrat Medium"/>
              <a:ea typeface="Montserrat Medium"/>
              <a:cs typeface="Montserrat Medium"/>
              <a:sym typeface="Montserrat Medium"/>
            </a:endParaRPr>
          </a:p>
          <a:p>
            <a:pPr indent="-368300" lvl="0" marL="457200" rtl="0" algn="l">
              <a:lnSpc>
                <a:spcPct val="100000"/>
              </a:lnSpc>
              <a:spcBef>
                <a:spcPts val="0"/>
              </a:spcBef>
              <a:spcAft>
                <a:spcPts val="0"/>
              </a:spcAft>
              <a:buClr>
                <a:schemeClr val="dk1"/>
              </a:buClr>
              <a:buSzPts val="2200"/>
              <a:buFont typeface="Montserrat Medium"/>
              <a:buChar char="●"/>
            </a:pPr>
            <a:r>
              <a:rPr lang="en" sz="2200">
                <a:solidFill>
                  <a:schemeClr val="dk1"/>
                </a:solidFill>
                <a:latin typeface="Montserrat Medium"/>
                <a:ea typeface="Montserrat Medium"/>
                <a:cs typeface="Montserrat Medium"/>
                <a:sym typeface="Montserrat Medium"/>
              </a:rPr>
              <a:t>Connection to BI Tools</a:t>
            </a:r>
            <a:endParaRPr sz="2200">
              <a:solidFill>
                <a:schemeClr val="dk1"/>
              </a:solidFill>
              <a:latin typeface="Montserrat Medium"/>
              <a:ea typeface="Montserrat Medium"/>
              <a:cs typeface="Montserrat Medium"/>
              <a:sym typeface="Montserrat Medium"/>
            </a:endParaRPr>
          </a:p>
        </p:txBody>
      </p:sp>
      <p:pic>
        <p:nvPicPr>
          <p:cNvPr id="860" name="Google Shape;860;p85"/>
          <p:cNvPicPr preferRelativeResize="0"/>
          <p:nvPr/>
        </p:nvPicPr>
        <p:blipFill>
          <a:blip r:embed="rId3">
            <a:alphaModFix/>
          </a:blip>
          <a:stretch>
            <a:fillRect/>
          </a:stretch>
        </p:blipFill>
        <p:spPr>
          <a:xfrm>
            <a:off x="6296950" y="1220828"/>
            <a:ext cx="2311325" cy="31515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6"/>
          <p:cNvSpPr txBox="1"/>
          <p:nvPr/>
        </p:nvSpPr>
        <p:spPr>
          <a:xfrm>
            <a:off x="1147950" y="1450425"/>
            <a:ext cx="68481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Montserrat Medium"/>
                <a:ea typeface="Montserrat Medium"/>
                <a:cs typeface="Montserrat Medium"/>
                <a:sym typeface="Montserrat Medium"/>
              </a:rPr>
              <a:t>hands-on exercises:</a:t>
            </a:r>
            <a:endParaRPr sz="3000">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ctr">
              <a:spcBef>
                <a:spcPts val="0"/>
              </a:spcBef>
              <a:spcAft>
                <a:spcPts val="0"/>
              </a:spcAft>
              <a:buNone/>
            </a:pPr>
            <a:r>
              <a:rPr lang="en" sz="1800">
                <a:latin typeface="Montserrat Medium"/>
                <a:ea typeface="Montserrat Medium"/>
                <a:cs typeface="Montserrat Medium"/>
                <a:sym typeface="Montserrat Medium"/>
              </a:rPr>
              <a:t>Open </a:t>
            </a:r>
            <a:r>
              <a:rPr lang="en" sz="1800">
                <a:solidFill>
                  <a:srgbClr val="188038"/>
                </a:solidFill>
                <a:latin typeface="Roboto Mono"/>
                <a:ea typeface="Roboto Mono"/>
                <a:cs typeface="Roboto Mono"/>
                <a:sym typeface="Roboto Mono"/>
              </a:rPr>
              <a:t>Session_3.md</a:t>
            </a:r>
            <a:r>
              <a:rPr lang="en" sz="1800">
                <a:latin typeface="Montserrat Medium"/>
                <a:ea typeface="Montserrat Medium"/>
                <a:cs typeface="Montserrat Medium"/>
                <a:sym typeface="Montserrat Medium"/>
              </a:rPr>
              <a:t> and start reforging your dbt pipeline into well structured project and then use GitLab to publish your work on prod.</a:t>
            </a:r>
            <a:endParaRPr sz="1800">
              <a:latin typeface="Montserrat Medium"/>
              <a:ea typeface="Montserrat Medium"/>
              <a:cs typeface="Montserrat Medium"/>
              <a:sym typeface="Montserrat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7"/>
          <p:cNvSpPr txBox="1"/>
          <p:nvPr>
            <p:ph idx="1" type="body"/>
          </p:nvPr>
        </p:nvSpPr>
        <p:spPr>
          <a:xfrm>
            <a:off x="180000" y="900000"/>
            <a:ext cx="8612700" cy="3667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2600">
                <a:latin typeface="Montserrat"/>
                <a:ea typeface="Montserrat"/>
                <a:cs typeface="Montserrat"/>
                <a:sym typeface="Montserrat"/>
              </a:rPr>
              <a:t>Session 4 </a:t>
            </a:r>
            <a:r>
              <a:rPr lang="en" sz="2600"/>
              <a:t>starts at </a:t>
            </a:r>
            <a:r>
              <a:rPr b="1" lang="en" sz="2600">
                <a:latin typeface="Montserrat"/>
                <a:ea typeface="Montserrat"/>
                <a:cs typeface="Montserrat"/>
                <a:sym typeface="Montserrat"/>
              </a:rPr>
              <a:t>15:30</a:t>
            </a:r>
            <a:endParaRPr b="1" sz="2600">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8"/>
          <p:cNvSpPr txBox="1"/>
          <p:nvPr>
            <p:ph type="ctrTitle"/>
          </p:nvPr>
        </p:nvSpPr>
        <p:spPr>
          <a:xfrm>
            <a:off x="462425" y="3590050"/>
            <a:ext cx="49389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876" name="Google Shape;876;p88"/>
          <p:cNvSpPr txBox="1"/>
          <p:nvPr>
            <p:ph idx="1" type="subTitle"/>
          </p:nvPr>
        </p:nvSpPr>
        <p:spPr>
          <a:xfrm>
            <a:off x="685800" y="7031053"/>
            <a:ext cx="7772400" cy="7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7" name="Google Shape;877;p88"/>
          <p:cNvPicPr preferRelativeResize="0"/>
          <p:nvPr/>
        </p:nvPicPr>
        <p:blipFill>
          <a:blip r:embed="rId3">
            <a:alphaModFix/>
          </a:blip>
          <a:stretch>
            <a:fillRect/>
          </a:stretch>
        </p:blipFill>
        <p:spPr>
          <a:xfrm>
            <a:off x="3216163" y="975402"/>
            <a:ext cx="2711675" cy="33680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9"/>
          <p:cNvSpPr txBox="1"/>
          <p:nvPr>
            <p:ph type="title"/>
          </p:nvPr>
        </p:nvSpPr>
        <p:spPr>
          <a:xfrm>
            <a:off x="93500" y="219325"/>
            <a:ext cx="69321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t>Let’s summarize</a:t>
            </a:r>
            <a:endParaRPr i="1" sz="2400"/>
          </a:p>
          <a:p>
            <a:pPr indent="0" lvl="0" marL="0" rtl="0" algn="l">
              <a:lnSpc>
                <a:spcPct val="115000"/>
              </a:lnSpc>
              <a:spcBef>
                <a:spcPts val="0"/>
              </a:spcBef>
              <a:spcAft>
                <a:spcPts val="0"/>
              </a:spcAft>
              <a:buSzPts val="2000"/>
              <a:buNone/>
            </a:pPr>
            <a:r>
              <a:t/>
            </a:r>
            <a:endParaRPr sz="3000"/>
          </a:p>
        </p:txBody>
      </p:sp>
      <p:sp>
        <p:nvSpPr>
          <p:cNvPr id="883" name="Google Shape;883;p89"/>
          <p:cNvSpPr/>
          <p:nvPr/>
        </p:nvSpPr>
        <p:spPr>
          <a:xfrm>
            <a:off x="420776" y="1149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Concept of MDP</a:t>
            </a:r>
            <a:endParaRPr b="1" sz="1300">
              <a:solidFill>
                <a:srgbClr val="FFFFFF"/>
              </a:solidFill>
              <a:latin typeface="Montserrat"/>
              <a:ea typeface="Montserrat"/>
              <a:cs typeface="Montserrat"/>
              <a:sym typeface="Montserrat"/>
            </a:endParaRPr>
          </a:p>
        </p:txBody>
      </p:sp>
      <p:sp>
        <p:nvSpPr>
          <p:cNvPr id="884" name="Google Shape;884;p89"/>
          <p:cNvSpPr/>
          <p:nvPr/>
        </p:nvSpPr>
        <p:spPr>
          <a:xfrm>
            <a:off x="3434226" y="1149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Core concepts of dbt</a:t>
            </a:r>
            <a:endParaRPr b="1" sz="1300">
              <a:solidFill>
                <a:srgbClr val="FFFFFF"/>
              </a:solidFill>
              <a:latin typeface="Montserrat"/>
              <a:ea typeface="Montserrat"/>
              <a:cs typeface="Montserrat"/>
              <a:sym typeface="Montserrat"/>
            </a:endParaRPr>
          </a:p>
        </p:txBody>
      </p:sp>
      <p:sp>
        <p:nvSpPr>
          <p:cNvPr id="885" name="Google Shape;885;p89"/>
          <p:cNvSpPr/>
          <p:nvPr/>
        </p:nvSpPr>
        <p:spPr>
          <a:xfrm>
            <a:off x="6447676" y="1149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Created dbt project using MDP environment</a:t>
            </a:r>
            <a:endParaRPr b="1" sz="1300">
              <a:solidFill>
                <a:srgbClr val="FFFFFF"/>
              </a:solidFill>
              <a:latin typeface="Montserrat"/>
              <a:ea typeface="Montserrat"/>
              <a:cs typeface="Montserrat"/>
              <a:sym typeface="Montserrat"/>
            </a:endParaRPr>
          </a:p>
        </p:txBody>
      </p:sp>
      <p:sp>
        <p:nvSpPr>
          <p:cNvPr id="886" name="Google Shape;886;p89"/>
          <p:cNvSpPr/>
          <p:nvPr/>
        </p:nvSpPr>
        <p:spPr>
          <a:xfrm>
            <a:off x="420776" y="25212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Created simple data transformation </a:t>
            </a:r>
            <a:r>
              <a:rPr b="1" lang="en" sz="1300">
                <a:solidFill>
                  <a:srgbClr val="FFFFFF"/>
                </a:solidFill>
                <a:latin typeface="Montserrat"/>
                <a:ea typeface="Montserrat"/>
                <a:cs typeface="Montserrat"/>
                <a:sym typeface="Montserrat"/>
              </a:rPr>
              <a:t>pipeline</a:t>
            </a:r>
            <a:r>
              <a:rPr b="1" lang="en" sz="1300">
                <a:solidFill>
                  <a:srgbClr val="FFFFFF"/>
                </a:solidFill>
                <a:latin typeface="Montserrat"/>
                <a:ea typeface="Montserrat"/>
                <a:cs typeface="Montserrat"/>
                <a:sym typeface="Montserrat"/>
              </a:rPr>
              <a:t> </a:t>
            </a:r>
            <a:r>
              <a:rPr b="1" lang="en" sz="1300">
                <a:solidFill>
                  <a:srgbClr val="FFFFFF"/>
                </a:solidFill>
                <a:latin typeface="Montserrat"/>
                <a:ea typeface="Montserrat"/>
                <a:cs typeface="Montserrat"/>
                <a:sym typeface="Montserrat"/>
              </a:rPr>
              <a:t>locally</a:t>
            </a:r>
            <a:endParaRPr b="1" sz="1300">
              <a:solidFill>
                <a:srgbClr val="FFFFFF"/>
              </a:solidFill>
              <a:latin typeface="Montserrat"/>
              <a:ea typeface="Montserrat"/>
              <a:cs typeface="Montserrat"/>
              <a:sym typeface="Montserrat"/>
            </a:endParaRPr>
          </a:p>
        </p:txBody>
      </p:sp>
      <p:sp>
        <p:nvSpPr>
          <p:cNvPr id="887" name="Google Shape;887;p89"/>
          <p:cNvSpPr/>
          <p:nvPr/>
        </p:nvSpPr>
        <p:spPr>
          <a:xfrm>
            <a:off x="3434226" y="25212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Applied data quality checks &amp; docs</a:t>
            </a:r>
            <a:endParaRPr b="1" sz="1300">
              <a:solidFill>
                <a:srgbClr val="FFFFFF"/>
              </a:solidFill>
              <a:latin typeface="Montserrat"/>
              <a:ea typeface="Montserrat"/>
              <a:cs typeface="Montserrat"/>
              <a:sym typeface="Montserrat"/>
            </a:endParaRPr>
          </a:p>
        </p:txBody>
      </p:sp>
      <p:sp>
        <p:nvSpPr>
          <p:cNvPr id="888" name="Google Shape;888;p89"/>
          <p:cNvSpPr/>
          <p:nvPr/>
        </p:nvSpPr>
        <p:spPr>
          <a:xfrm>
            <a:off x="6447676" y="25212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Refined project structure</a:t>
            </a:r>
            <a:endParaRPr b="1" sz="1300">
              <a:solidFill>
                <a:srgbClr val="FFFFFF"/>
              </a:solidFill>
              <a:latin typeface="Montserrat"/>
              <a:ea typeface="Montserrat"/>
              <a:cs typeface="Montserrat"/>
              <a:sym typeface="Montserrat"/>
            </a:endParaRPr>
          </a:p>
        </p:txBody>
      </p:sp>
      <p:sp>
        <p:nvSpPr>
          <p:cNvPr id="889" name="Google Shape;889;p89"/>
          <p:cNvSpPr/>
          <p:nvPr/>
        </p:nvSpPr>
        <p:spPr>
          <a:xfrm>
            <a:off x="1927451" y="3816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Published data pipeline to “prod”</a:t>
            </a:r>
            <a:endParaRPr b="1" sz="1300">
              <a:solidFill>
                <a:srgbClr val="FFFFFF"/>
              </a:solidFill>
              <a:latin typeface="Montserrat"/>
              <a:ea typeface="Montserrat"/>
              <a:cs typeface="Montserrat"/>
              <a:sym typeface="Montserrat"/>
            </a:endParaRPr>
          </a:p>
        </p:txBody>
      </p:sp>
      <p:sp>
        <p:nvSpPr>
          <p:cNvPr id="890" name="Google Shape;890;p89"/>
          <p:cNvSpPr/>
          <p:nvPr/>
        </p:nvSpPr>
        <p:spPr>
          <a:xfrm>
            <a:off x="4940901" y="3816650"/>
            <a:ext cx="2456100" cy="9441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solidFill>
                  <a:srgbClr val="FFFFFF"/>
                </a:solidFill>
                <a:latin typeface="Montserrat"/>
                <a:ea typeface="Montserrat"/>
                <a:cs typeface="Montserrat"/>
                <a:sym typeface="Montserrat"/>
              </a:rPr>
              <a:t>Scheduled run &amp; prepared tables for analysis</a:t>
            </a:r>
            <a:endParaRPr b="1" sz="1300">
              <a:solidFill>
                <a:srgbClr val="FFFFFF"/>
              </a:solidFill>
              <a:latin typeface="Montserrat"/>
              <a:ea typeface="Montserrat"/>
              <a:cs typeface="Montserrat"/>
              <a:sym typeface="Montserrat"/>
            </a:endParaRPr>
          </a:p>
        </p:txBody>
      </p:sp>
      <p:cxnSp>
        <p:nvCxnSpPr>
          <p:cNvPr id="891" name="Google Shape;891;p89"/>
          <p:cNvCxnSpPr>
            <a:stCxn id="883" idx="3"/>
            <a:endCxn id="884" idx="1"/>
          </p:cNvCxnSpPr>
          <p:nvPr/>
        </p:nvCxnSpPr>
        <p:spPr>
          <a:xfrm>
            <a:off x="2876876" y="16217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892" name="Google Shape;892;p89"/>
          <p:cNvCxnSpPr>
            <a:stCxn id="884" idx="3"/>
            <a:endCxn id="885" idx="1"/>
          </p:cNvCxnSpPr>
          <p:nvPr/>
        </p:nvCxnSpPr>
        <p:spPr>
          <a:xfrm>
            <a:off x="5890326" y="16217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893" name="Google Shape;893;p89"/>
          <p:cNvCxnSpPr>
            <a:stCxn id="885" idx="2"/>
            <a:endCxn id="886" idx="0"/>
          </p:cNvCxnSpPr>
          <p:nvPr/>
        </p:nvCxnSpPr>
        <p:spPr>
          <a:xfrm rot="5400000">
            <a:off x="4448476" y="-706000"/>
            <a:ext cx="427500" cy="6027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894" name="Google Shape;894;p89"/>
          <p:cNvCxnSpPr>
            <a:stCxn id="886" idx="3"/>
            <a:endCxn id="887" idx="1"/>
          </p:cNvCxnSpPr>
          <p:nvPr/>
        </p:nvCxnSpPr>
        <p:spPr>
          <a:xfrm>
            <a:off x="2876876" y="29933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895" name="Google Shape;895;p89"/>
          <p:cNvCxnSpPr>
            <a:stCxn id="887" idx="3"/>
            <a:endCxn id="888" idx="1"/>
          </p:cNvCxnSpPr>
          <p:nvPr/>
        </p:nvCxnSpPr>
        <p:spPr>
          <a:xfrm>
            <a:off x="5890326" y="2993300"/>
            <a:ext cx="557400" cy="0"/>
          </a:xfrm>
          <a:prstGeom prst="straightConnector1">
            <a:avLst/>
          </a:prstGeom>
          <a:noFill/>
          <a:ln cap="flat" cmpd="sng" w="9525">
            <a:solidFill>
              <a:schemeClr val="dk2"/>
            </a:solidFill>
            <a:prstDash val="solid"/>
            <a:round/>
            <a:headEnd len="med" w="med" type="none"/>
            <a:tailEnd len="med" w="med" type="triangle"/>
          </a:ln>
        </p:spPr>
      </p:cxnSp>
      <p:cxnSp>
        <p:nvCxnSpPr>
          <p:cNvPr id="896" name="Google Shape;896;p89"/>
          <p:cNvCxnSpPr>
            <a:stCxn id="888" idx="2"/>
            <a:endCxn id="889" idx="0"/>
          </p:cNvCxnSpPr>
          <p:nvPr/>
        </p:nvCxnSpPr>
        <p:spPr>
          <a:xfrm rot="5400000">
            <a:off x="5240026" y="1380950"/>
            <a:ext cx="351300" cy="45201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897" name="Google Shape;897;p89"/>
          <p:cNvCxnSpPr>
            <a:stCxn id="889" idx="3"/>
            <a:endCxn id="890" idx="1"/>
          </p:cNvCxnSpPr>
          <p:nvPr/>
        </p:nvCxnSpPr>
        <p:spPr>
          <a:xfrm>
            <a:off x="4383551" y="4288700"/>
            <a:ext cx="55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5545293" y="1056438"/>
            <a:ext cx="2130374" cy="2130374"/>
          </a:xfrm>
          <a:prstGeom prst="rect">
            <a:avLst/>
          </a:prstGeom>
          <a:noFill/>
          <a:ln>
            <a:noFill/>
          </a:ln>
        </p:spPr>
      </p:pic>
      <p:sp>
        <p:nvSpPr>
          <p:cNvPr id="162" name="Google Shape;162;p27"/>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platform </a:t>
            </a:r>
            <a:r>
              <a:rPr lang="en">
                <a:solidFill>
                  <a:srgbClr val="1FDC6B"/>
                </a:solidFill>
              </a:rPr>
              <a:t>challenges</a:t>
            </a:r>
            <a:endParaRPr>
              <a:solidFill>
                <a:srgbClr val="1FDC6B"/>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63" name="Google Shape;163;p27"/>
          <p:cNvPicPr preferRelativeResize="0"/>
          <p:nvPr/>
        </p:nvPicPr>
        <p:blipFill>
          <a:blip r:embed="rId4">
            <a:alphaModFix/>
          </a:blip>
          <a:stretch>
            <a:fillRect/>
          </a:stretch>
        </p:blipFill>
        <p:spPr>
          <a:xfrm>
            <a:off x="110950" y="2292125"/>
            <a:ext cx="2657575" cy="2657575"/>
          </a:xfrm>
          <a:prstGeom prst="rect">
            <a:avLst/>
          </a:prstGeom>
          <a:noFill/>
          <a:ln>
            <a:noFill/>
          </a:ln>
        </p:spPr>
      </p:pic>
      <p:sp>
        <p:nvSpPr>
          <p:cNvPr id="164" name="Google Shape;164;p27"/>
          <p:cNvSpPr/>
          <p:nvPr/>
        </p:nvSpPr>
        <p:spPr>
          <a:xfrm>
            <a:off x="4033450" y="1014188"/>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Costly licensing</a:t>
            </a:r>
            <a:endParaRPr b="1"/>
          </a:p>
        </p:txBody>
      </p:sp>
      <p:sp>
        <p:nvSpPr>
          <p:cNvPr id="165" name="Google Shape;165;p27"/>
          <p:cNvSpPr/>
          <p:nvPr/>
        </p:nvSpPr>
        <p:spPr>
          <a:xfrm>
            <a:off x="1949575" y="1014188"/>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Outdated data docs</a:t>
            </a:r>
            <a:endParaRPr b="1"/>
          </a:p>
        </p:txBody>
      </p:sp>
      <p:sp>
        <p:nvSpPr>
          <p:cNvPr id="166" name="Google Shape;166;p27"/>
          <p:cNvSpPr/>
          <p:nvPr/>
        </p:nvSpPr>
        <p:spPr>
          <a:xfrm>
            <a:off x="2960513" y="2038113"/>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Too much engineering</a:t>
            </a:r>
            <a:endParaRPr b="1"/>
          </a:p>
        </p:txBody>
      </p:sp>
      <p:sp>
        <p:nvSpPr>
          <p:cNvPr id="167" name="Google Shape;167;p27"/>
          <p:cNvSpPr/>
          <p:nvPr/>
        </p:nvSpPr>
        <p:spPr>
          <a:xfrm>
            <a:off x="6951825" y="2292125"/>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Chaotic project structures</a:t>
            </a:r>
            <a:endParaRPr b="1"/>
          </a:p>
        </p:txBody>
      </p:sp>
      <p:sp>
        <p:nvSpPr>
          <p:cNvPr id="168" name="Google Shape;168;p27"/>
          <p:cNvSpPr/>
          <p:nvPr/>
        </p:nvSpPr>
        <p:spPr>
          <a:xfrm>
            <a:off x="5082800" y="1939025"/>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Vendor lock-in</a:t>
            </a:r>
            <a:endParaRPr b="1"/>
          </a:p>
        </p:txBody>
      </p:sp>
      <p:sp>
        <p:nvSpPr>
          <p:cNvPr id="169" name="Google Shape;169;p27"/>
          <p:cNvSpPr/>
          <p:nvPr/>
        </p:nvSpPr>
        <p:spPr>
          <a:xfrm>
            <a:off x="5657125" y="3290250"/>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Unreliable data</a:t>
            </a:r>
            <a:endParaRPr b="1"/>
          </a:p>
        </p:txBody>
      </p:sp>
      <p:sp>
        <p:nvSpPr>
          <p:cNvPr id="170" name="Google Shape;170;p27"/>
          <p:cNvSpPr/>
          <p:nvPr/>
        </p:nvSpPr>
        <p:spPr>
          <a:xfrm>
            <a:off x="3542775" y="3108950"/>
            <a:ext cx="1994328"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Long time-to-value</a:t>
            </a:r>
            <a:endParaRPr b="1"/>
          </a:p>
        </p:txBody>
      </p:sp>
      <p:sp>
        <p:nvSpPr>
          <p:cNvPr id="171" name="Google Shape;171;p27"/>
          <p:cNvSpPr/>
          <p:nvPr/>
        </p:nvSpPr>
        <p:spPr>
          <a:xfrm>
            <a:off x="6881200" y="1108338"/>
            <a:ext cx="1930284" cy="1023948"/>
          </a:xfrm>
          <a:prstGeom prst="cloud">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No flexibility</a:t>
            </a:r>
            <a:endParaRPr b="1"/>
          </a:p>
        </p:txBody>
      </p:sp>
      <p:sp>
        <p:nvSpPr>
          <p:cNvPr id="172" name="Google Shape;172;p27"/>
          <p:cNvSpPr/>
          <p:nvPr/>
        </p:nvSpPr>
        <p:spPr>
          <a:xfrm>
            <a:off x="110950" y="1506575"/>
            <a:ext cx="1784100" cy="1023900"/>
          </a:xfrm>
          <a:prstGeom prst="wedgeRoundRectCallout">
            <a:avLst>
              <a:gd fmla="val -20833" name="adj1"/>
              <a:gd fmla="val 62500" name="adj2"/>
              <a:gd fmla="val 0" name="adj3"/>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Sounds familiar?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0"/>
          <p:cNvSpPr txBox="1"/>
          <p:nvPr>
            <p:ph type="title"/>
          </p:nvPr>
        </p:nvSpPr>
        <p:spPr>
          <a:xfrm>
            <a:off x="180000" y="180000"/>
            <a:ext cx="7433100" cy="64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Wrap up</a:t>
            </a:r>
            <a:endParaRPr/>
          </a:p>
        </p:txBody>
      </p:sp>
      <p:sp>
        <p:nvSpPr>
          <p:cNvPr id="903" name="Google Shape;903;p90"/>
          <p:cNvSpPr/>
          <p:nvPr/>
        </p:nvSpPr>
        <p:spPr>
          <a:xfrm>
            <a:off x="750175" y="918500"/>
            <a:ext cx="4803000" cy="17025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2700">
                <a:solidFill>
                  <a:srgbClr val="062C3F"/>
                </a:solidFill>
                <a:latin typeface="Montserrat"/>
                <a:ea typeface="Montserrat"/>
                <a:cs typeface="Montserrat"/>
                <a:sym typeface="Montserrat"/>
              </a:rPr>
              <a:t>Thank you!</a:t>
            </a:r>
            <a:endParaRPr b="1" sz="2800">
              <a:solidFill>
                <a:srgbClr val="062C3F"/>
              </a:solidFill>
              <a:latin typeface="Montserrat"/>
              <a:ea typeface="Montserrat"/>
              <a:cs typeface="Montserrat"/>
              <a:sym typeface="Montserrat"/>
            </a:endParaRPr>
          </a:p>
        </p:txBody>
      </p:sp>
      <p:sp>
        <p:nvSpPr>
          <p:cNvPr id="904" name="Google Shape;904;p90"/>
          <p:cNvSpPr/>
          <p:nvPr/>
        </p:nvSpPr>
        <p:spPr>
          <a:xfrm>
            <a:off x="775250" y="2887800"/>
            <a:ext cx="4777800" cy="1903200"/>
          </a:xfrm>
          <a:prstGeom prst="roundRect">
            <a:avLst>
              <a:gd fmla="val 16667"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Contact us! </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lang="en" sz="1300" u="sng">
                <a:solidFill>
                  <a:schemeClr val="hlink"/>
                </a:solidFill>
                <a:latin typeface="Montserrat"/>
                <a:ea typeface="Montserrat"/>
                <a:cs typeface="Montserrat"/>
                <a:sym typeface="Montserrat"/>
                <a:hlinkClick r:id="rId3"/>
              </a:rPr>
              <a:t>https://getindata.com/estimate</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rPr b="1" lang="en" sz="1300">
                <a:solidFill>
                  <a:srgbClr val="062C3F"/>
                </a:solidFill>
                <a:latin typeface="Montserrat"/>
                <a:ea typeface="Montserrat"/>
                <a:cs typeface="Montserrat"/>
                <a:sym typeface="Montserrat"/>
              </a:rPr>
              <a:t>Our blog</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lang="en" sz="1300" u="sng">
                <a:solidFill>
                  <a:schemeClr val="hlink"/>
                </a:solidFill>
                <a:latin typeface="Montserrat"/>
                <a:ea typeface="Montserrat"/>
                <a:cs typeface="Montserrat"/>
                <a:sym typeface="Montserrat"/>
                <a:hlinkClick r:id="rId4"/>
              </a:rPr>
              <a:t>https://getindata.com/blog</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62C3F"/>
              </a:solidFill>
              <a:latin typeface="Montserrat"/>
              <a:ea typeface="Montserrat"/>
              <a:cs typeface="Montserrat"/>
              <a:sym typeface="Montserrat"/>
            </a:endParaRPr>
          </a:p>
          <a:p>
            <a:pPr indent="0" lvl="0" marL="0" rtl="0" algn="l">
              <a:spcBef>
                <a:spcPts val="0"/>
              </a:spcBef>
              <a:spcAft>
                <a:spcPts val="0"/>
              </a:spcAft>
              <a:buNone/>
            </a:pPr>
            <a:r>
              <a:rPr b="1" lang="en" sz="1300">
                <a:solidFill>
                  <a:srgbClr val="062C3F"/>
                </a:solidFill>
                <a:latin typeface="Montserrat"/>
                <a:ea typeface="Montserrat"/>
                <a:cs typeface="Montserrat"/>
                <a:sym typeface="Montserrat"/>
              </a:rPr>
              <a:t>Our podcast</a:t>
            </a:r>
            <a:endParaRPr b="1" sz="1300">
              <a:solidFill>
                <a:srgbClr val="062C3F"/>
              </a:solidFill>
              <a:latin typeface="Montserrat"/>
              <a:ea typeface="Montserrat"/>
              <a:cs typeface="Montserrat"/>
              <a:sym typeface="Montserrat"/>
            </a:endParaRPr>
          </a:p>
          <a:p>
            <a:pPr indent="0" lvl="0" marL="0" rtl="0" algn="l">
              <a:spcBef>
                <a:spcPts val="0"/>
              </a:spcBef>
              <a:spcAft>
                <a:spcPts val="0"/>
              </a:spcAft>
              <a:buNone/>
            </a:pPr>
            <a:r>
              <a:rPr lang="en" sz="1300" u="sng">
                <a:solidFill>
                  <a:srgbClr val="1155CC"/>
                </a:solidFill>
                <a:highlight>
                  <a:srgbClr val="FFFFFF"/>
                </a:highlight>
                <a:latin typeface="Montserrat"/>
                <a:ea typeface="Montserrat"/>
                <a:cs typeface="Montserrat"/>
                <a:sym typeface="Montserrat"/>
                <a:hlinkClick r:id="rId5">
                  <a:extLst>
                    <a:ext uri="{A12FA001-AC4F-418D-AE19-62706E023703}">
                      <ahyp:hlinkClr val="tx"/>
                    </a:ext>
                  </a:extLst>
                </a:hlinkClick>
              </a:rPr>
              <a:t>Radio DaTa</a:t>
            </a:r>
            <a:endParaRPr sz="1500">
              <a:solidFill>
                <a:srgbClr val="062C3F"/>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062C3F"/>
              </a:solidFill>
              <a:latin typeface="Montserrat"/>
              <a:ea typeface="Montserrat"/>
              <a:cs typeface="Montserrat"/>
              <a:sym typeface="Montserrat"/>
            </a:endParaRPr>
          </a:p>
        </p:txBody>
      </p:sp>
      <p:pic>
        <p:nvPicPr>
          <p:cNvPr id="905" name="Google Shape;905;p90"/>
          <p:cNvPicPr preferRelativeResize="0"/>
          <p:nvPr/>
        </p:nvPicPr>
        <p:blipFill>
          <a:blip r:embed="rId6">
            <a:alphaModFix/>
          </a:blip>
          <a:stretch>
            <a:fillRect/>
          </a:stretch>
        </p:blipFill>
        <p:spPr>
          <a:xfrm>
            <a:off x="5730650" y="677100"/>
            <a:ext cx="3227680" cy="400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Modern Data Platform manifest (</a:t>
            </a:r>
            <a:r>
              <a:rPr lang="en">
                <a:solidFill>
                  <a:srgbClr val="1FDC6B"/>
                </a:solidFill>
              </a:rPr>
              <a:t>needs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8" name="Google Shape;178;p28"/>
          <p:cNvSpPr/>
          <p:nvPr/>
        </p:nvSpPr>
        <p:spPr>
          <a:xfrm>
            <a:off x="178384" y="4219357"/>
            <a:ext cx="4016700" cy="559800"/>
          </a:xfrm>
          <a:prstGeom prst="roundRect">
            <a:avLst>
              <a:gd fmla="val 16667"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We need to change the way we think about data platform…</a:t>
            </a:r>
            <a:endParaRPr sz="1300">
              <a:solidFill>
                <a:srgbClr val="062C3F"/>
              </a:solidFill>
              <a:latin typeface="Montserrat"/>
              <a:ea typeface="Montserrat"/>
              <a:cs typeface="Montserrat"/>
              <a:sym typeface="Montserrat"/>
            </a:endParaRPr>
          </a:p>
        </p:txBody>
      </p:sp>
      <p:pic>
        <p:nvPicPr>
          <p:cNvPr id="179" name="Google Shape;179;p28"/>
          <p:cNvPicPr preferRelativeResize="0"/>
          <p:nvPr/>
        </p:nvPicPr>
        <p:blipFill>
          <a:blip r:embed="rId3">
            <a:alphaModFix/>
          </a:blip>
          <a:stretch>
            <a:fillRect/>
          </a:stretch>
        </p:blipFill>
        <p:spPr>
          <a:xfrm>
            <a:off x="5754375" y="1404818"/>
            <a:ext cx="2966063" cy="2966063"/>
          </a:xfrm>
          <a:prstGeom prst="rect">
            <a:avLst/>
          </a:prstGeom>
          <a:noFill/>
          <a:ln>
            <a:noFill/>
          </a:ln>
        </p:spPr>
      </p:pic>
      <p:sp>
        <p:nvSpPr>
          <p:cNvPr id="180" name="Google Shape;180;p28"/>
          <p:cNvSpPr/>
          <p:nvPr/>
        </p:nvSpPr>
        <p:spPr>
          <a:xfrm>
            <a:off x="526050" y="1250800"/>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1FDC6B"/>
                </a:highlight>
              </a:rPr>
              <a:t>Self-service!</a:t>
            </a:r>
            <a:endParaRPr b="1">
              <a:solidFill>
                <a:srgbClr val="FFFFFF"/>
              </a:solidFill>
              <a:highlight>
                <a:srgbClr val="1FDC6B"/>
              </a:highlight>
            </a:endParaRPr>
          </a:p>
        </p:txBody>
      </p:sp>
      <p:sp>
        <p:nvSpPr>
          <p:cNvPr id="181" name="Google Shape;181;p28"/>
          <p:cNvSpPr/>
          <p:nvPr/>
        </p:nvSpPr>
        <p:spPr>
          <a:xfrm>
            <a:off x="4350075" y="2263475"/>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Adaptable!</a:t>
            </a:r>
            <a:endParaRPr b="1">
              <a:solidFill>
                <a:srgbClr val="FFFFFF"/>
              </a:solidFill>
              <a:highlight>
                <a:srgbClr val="1FDC6B"/>
              </a:highlight>
            </a:endParaRPr>
          </a:p>
        </p:txBody>
      </p:sp>
      <p:sp>
        <p:nvSpPr>
          <p:cNvPr id="182" name="Google Shape;182;p28"/>
          <p:cNvSpPr/>
          <p:nvPr/>
        </p:nvSpPr>
        <p:spPr>
          <a:xfrm>
            <a:off x="678450" y="2239075"/>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Low-code transforms!</a:t>
            </a:r>
            <a:endParaRPr b="1">
              <a:solidFill>
                <a:srgbClr val="FFFFFF"/>
              </a:solidFill>
              <a:highlight>
                <a:srgbClr val="1FDC6B"/>
              </a:highlight>
            </a:endParaRPr>
          </a:p>
        </p:txBody>
      </p:sp>
      <p:sp>
        <p:nvSpPr>
          <p:cNvPr id="183" name="Google Shape;183;p28"/>
          <p:cNvSpPr/>
          <p:nvPr/>
        </p:nvSpPr>
        <p:spPr>
          <a:xfrm>
            <a:off x="2304200" y="1298663"/>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Trusted  &amp; documented data!</a:t>
            </a:r>
            <a:endParaRPr b="1">
              <a:solidFill>
                <a:srgbClr val="FFFFFF"/>
              </a:solidFill>
              <a:highlight>
                <a:srgbClr val="1FDC6B"/>
              </a:highlight>
            </a:endParaRPr>
          </a:p>
        </p:txBody>
      </p:sp>
      <p:sp>
        <p:nvSpPr>
          <p:cNvPr id="184" name="Google Shape;184;p28"/>
          <p:cNvSpPr/>
          <p:nvPr/>
        </p:nvSpPr>
        <p:spPr>
          <a:xfrm>
            <a:off x="1392850" y="3229213"/>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Data access security!</a:t>
            </a:r>
            <a:endParaRPr b="1">
              <a:solidFill>
                <a:srgbClr val="FFFFFF"/>
              </a:solidFill>
              <a:highlight>
                <a:srgbClr val="1FDC6B"/>
              </a:highlight>
            </a:endParaRPr>
          </a:p>
        </p:txBody>
      </p:sp>
      <p:sp>
        <p:nvSpPr>
          <p:cNvPr id="185" name="Google Shape;185;p28"/>
          <p:cNvSpPr/>
          <p:nvPr/>
        </p:nvSpPr>
        <p:spPr>
          <a:xfrm>
            <a:off x="2514263" y="2270050"/>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All-in-one workbench!</a:t>
            </a:r>
            <a:endParaRPr b="1">
              <a:solidFill>
                <a:srgbClr val="FFFFFF"/>
              </a:solidFill>
              <a:highlight>
                <a:srgbClr val="1FDC6B"/>
              </a:highlight>
            </a:endParaRPr>
          </a:p>
        </p:txBody>
      </p:sp>
      <p:sp>
        <p:nvSpPr>
          <p:cNvPr id="186" name="Google Shape;186;p28"/>
          <p:cNvSpPr/>
          <p:nvPr/>
        </p:nvSpPr>
        <p:spPr>
          <a:xfrm>
            <a:off x="4195075" y="1250800"/>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Project templates!</a:t>
            </a:r>
            <a:endParaRPr b="1">
              <a:solidFill>
                <a:srgbClr val="FFFFFF"/>
              </a:solidFill>
              <a:highlight>
                <a:srgbClr val="1FDC6B"/>
              </a:highlight>
            </a:endParaRPr>
          </a:p>
        </p:txBody>
      </p:sp>
      <p:sp>
        <p:nvSpPr>
          <p:cNvPr id="187" name="Google Shape;187;p28"/>
          <p:cNvSpPr/>
          <p:nvPr/>
        </p:nvSpPr>
        <p:spPr>
          <a:xfrm>
            <a:off x="3380725" y="3241400"/>
            <a:ext cx="1404300" cy="689700"/>
          </a:xfrm>
          <a:prstGeom prst="wedgeRoundRectCallout">
            <a:avLst>
              <a:gd fmla="val -20833" name="adj1"/>
              <a:gd fmla="val 62500" name="adj2"/>
              <a:gd fmla="val 0" name="adj3"/>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1FDC6B"/>
                </a:highlight>
              </a:rPr>
              <a:t>Simple to set up &amp; use!</a:t>
            </a:r>
            <a:endParaRPr b="1">
              <a:solidFill>
                <a:srgbClr val="FFFFFF"/>
              </a:solidFill>
              <a:highlight>
                <a:srgbClr val="1FDC6B"/>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180000" y="180000"/>
            <a:ext cx="7433100" cy="6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is MDP possible? (</a:t>
            </a:r>
            <a:r>
              <a:rPr lang="en">
                <a:solidFill>
                  <a:srgbClr val="1FDC6B"/>
                </a:solidFill>
              </a:rPr>
              <a:t>enablers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3" name="Google Shape;193;p29"/>
          <p:cNvSpPr/>
          <p:nvPr/>
        </p:nvSpPr>
        <p:spPr>
          <a:xfrm>
            <a:off x="134875" y="1154025"/>
            <a:ext cx="4155300" cy="3112800"/>
          </a:xfrm>
          <a:prstGeom prst="roundRect">
            <a:avLst>
              <a:gd fmla="val 9434"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457200" rtl="0" algn="ctr">
              <a:spcBef>
                <a:spcPts val="0"/>
              </a:spcBef>
              <a:spcAft>
                <a:spcPts val="0"/>
              </a:spcAft>
              <a:buNone/>
            </a:pPr>
            <a:r>
              <a:t/>
            </a:r>
            <a:endParaRPr b="1" sz="1300">
              <a:solidFill>
                <a:srgbClr val="062C3F"/>
              </a:solidFill>
              <a:latin typeface="Montserrat"/>
              <a:ea typeface="Montserrat"/>
              <a:cs typeface="Montserrat"/>
              <a:sym typeface="Montserrat"/>
            </a:endParaRPr>
          </a:p>
        </p:txBody>
      </p:sp>
      <p:sp>
        <p:nvSpPr>
          <p:cNvPr id="194" name="Google Shape;194;p29"/>
          <p:cNvSpPr/>
          <p:nvPr/>
        </p:nvSpPr>
        <p:spPr>
          <a:xfrm>
            <a:off x="1234996" y="1467231"/>
            <a:ext cx="1854000" cy="7989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Cloud DWH </a:t>
            </a:r>
            <a:endParaRPr b="1" sz="11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(e.g. BigQuery)</a:t>
            </a:r>
            <a:endParaRPr b="1" sz="1100">
              <a:solidFill>
                <a:srgbClr val="FFFFFF"/>
              </a:solidFill>
              <a:latin typeface="Montserrat"/>
              <a:ea typeface="Montserrat"/>
              <a:cs typeface="Montserrat"/>
              <a:sym typeface="Montserrat"/>
            </a:endParaRPr>
          </a:p>
        </p:txBody>
      </p:sp>
      <p:sp>
        <p:nvSpPr>
          <p:cNvPr id="195" name="Google Shape;195;p29"/>
          <p:cNvSpPr/>
          <p:nvPr/>
        </p:nvSpPr>
        <p:spPr>
          <a:xfrm>
            <a:off x="2311200" y="3363475"/>
            <a:ext cx="1671300" cy="7989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Self-serve BI tools (e.g. Looker)</a:t>
            </a:r>
            <a:endParaRPr b="1" sz="1100">
              <a:solidFill>
                <a:srgbClr val="FFFFFF"/>
              </a:solidFill>
              <a:latin typeface="Montserrat"/>
              <a:ea typeface="Montserrat"/>
              <a:cs typeface="Montserrat"/>
              <a:sym typeface="Montserrat"/>
            </a:endParaRPr>
          </a:p>
        </p:txBody>
      </p:sp>
      <p:sp>
        <p:nvSpPr>
          <p:cNvPr id="196" name="Google Shape;196;p29"/>
          <p:cNvSpPr/>
          <p:nvPr/>
        </p:nvSpPr>
        <p:spPr>
          <a:xfrm>
            <a:off x="225100" y="2408763"/>
            <a:ext cx="1854000" cy="7989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Low-code transformation tools (e.g. dbt)</a:t>
            </a:r>
            <a:endParaRPr b="1" sz="1100">
              <a:solidFill>
                <a:srgbClr val="FFFFFF"/>
              </a:solidFill>
              <a:latin typeface="Montserrat"/>
              <a:ea typeface="Montserrat"/>
              <a:cs typeface="Montserrat"/>
              <a:sym typeface="Montserrat"/>
            </a:endParaRPr>
          </a:p>
        </p:txBody>
      </p:sp>
      <p:sp>
        <p:nvSpPr>
          <p:cNvPr id="197" name="Google Shape;197;p29"/>
          <p:cNvSpPr/>
          <p:nvPr/>
        </p:nvSpPr>
        <p:spPr>
          <a:xfrm>
            <a:off x="225100" y="3389888"/>
            <a:ext cx="1854000" cy="7593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Modern data catalogs</a:t>
            </a:r>
            <a:endParaRPr b="1" sz="10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(e.g. Data Hub)</a:t>
            </a:r>
            <a:endParaRPr b="1" sz="1000">
              <a:solidFill>
                <a:srgbClr val="FFFFFF"/>
              </a:solidFill>
              <a:latin typeface="Montserrat"/>
              <a:ea typeface="Montserrat"/>
              <a:cs typeface="Montserrat"/>
              <a:sym typeface="Montserrat"/>
            </a:endParaRPr>
          </a:p>
        </p:txBody>
      </p:sp>
      <p:sp>
        <p:nvSpPr>
          <p:cNvPr id="198" name="Google Shape;198;p29"/>
          <p:cNvSpPr/>
          <p:nvPr/>
        </p:nvSpPr>
        <p:spPr>
          <a:xfrm>
            <a:off x="134875" y="4331400"/>
            <a:ext cx="4155300" cy="502800"/>
          </a:xfrm>
          <a:prstGeom prst="roundRect">
            <a:avLst>
              <a:gd fmla="val 16667" name="adj"/>
            </a:avLst>
          </a:prstGeom>
          <a:noFill/>
          <a:ln cap="flat" cmpd="sng" w="9525">
            <a:solidFill>
              <a:srgbClr val="1FDC6B"/>
            </a:solidFill>
            <a:prstDash val="solid"/>
            <a:round/>
            <a:headEnd len="sm" w="sm" type="none"/>
            <a:tailEnd len="sm" w="sm" type="none"/>
          </a:ln>
          <a:effectLst>
            <a:outerShdw blurRad="114300" rotWithShape="0" algn="bl" dir="5400000" dist="38100">
              <a:srgbClr val="1FDC6B">
                <a:alpha val="3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rPr b="1" lang="en" sz="1300">
                <a:solidFill>
                  <a:srgbClr val="062C3F"/>
                </a:solidFill>
                <a:latin typeface="Montserrat"/>
                <a:ea typeface="Montserrat"/>
                <a:cs typeface="Montserrat"/>
                <a:sym typeface="Montserrat"/>
              </a:rPr>
              <a:t>The technology is already here!</a:t>
            </a:r>
            <a:endParaRPr sz="1300">
              <a:solidFill>
                <a:srgbClr val="062C3F"/>
              </a:solidFill>
              <a:latin typeface="Montserrat"/>
              <a:ea typeface="Montserrat"/>
              <a:cs typeface="Montserrat"/>
              <a:sym typeface="Montserrat"/>
            </a:endParaRPr>
          </a:p>
        </p:txBody>
      </p:sp>
      <p:sp>
        <p:nvSpPr>
          <p:cNvPr id="199" name="Google Shape;199;p29"/>
          <p:cNvSpPr/>
          <p:nvPr/>
        </p:nvSpPr>
        <p:spPr>
          <a:xfrm>
            <a:off x="2311200" y="2435150"/>
            <a:ext cx="1671300" cy="7593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Data integration frameworks</a:t>
            </a:r>
            <a:endParaRPr b="1" sz="10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1" lang="en" sz="1000">
                <a:solidFill>
                  <a:srgbClr val="FFFFFF"/>
                </a:solidFill>
                <a:latin typeface="Montserrat"/>
                <a:ea typeface="Montserrat"/>
                <a:cs typeface="Montserrat"/>
                <a:sym typeface="Montserrat"/>
              </a:rPr>
              <a:t>(e.g. Airbyte)</a:t>
            </a:r>
            <a:endParaRPr b="1" sz="1000">
              <a:solidFill>
                <a:srgbClr val="FFFFFF"/>
              </a:solidFill>
              <a:latin typeface="Montserrat"/>
              <a:ea typeface="Montserrat"/>
              <a:cs typeface="Montserrat"/>
              <a:sym typeface="Montserrat"/>
            </a:endParaRPr>
          </a:p>
        </p:txBody>
      </p:sp>
      <p:sp>
        <p:nvSpPr>
          <p:cNvPr id="200" name="Google Shape;200;p29"/>
          <p:cNvSpPr/>
          <p:nvPr/>
        </p:nvSpPr>
        <p:spPr>
          <a:xfrm>
            <a:off x="4391650" y="1582300"/>
            <a:ext cx="501000" cy="502800"/>
          </a:xfrm>
          <a:prstGeom prst="mathPlus">
            <a:avLst>
              <a:gd fmla="val 23520" name="adj1"/>
            </a:avLst>
          </a:prstGeom>
          <a:solidFill>
            <a:srgbClr val="1FDC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4523997" y="2441508"/>
            <a:ext cx="1671300" cy="872400"/>
          </a:xfrm>
          <a:prstGeom prst="roundRect">
            <a:avLst>
              <a:gd fmla="val 16667" name="adj"/>
            </a:avLst>
          </a:prstGeom>
          <a:solidFill>
            <a:srgbClr val="1FDC6B"/>
          </a:solidFill>
          <a:ln cap="flat" cmpd="sng" w="9525">
            <a:solidFill>
              <a:srgbClr val="1FDC6B"/>
            </a:solidFill>
            <a:prstDash val="solid"/>
            <a:round/>
            <a:headEnd len="sm" w="sm" type="none"/>
            <a:tailEnd len="sm" w="sm" type="none"/>
          </a:ln>
          <a:effectLst>
            <a:outerShdw blurRad="57150" rotWithShape="0" algn="bl" dir="5400000" dist="19050">
              <a:srgbClr val="1FDC6B">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Montserrat"/>
                <a:ea typeface="Montserrat"/>
                <a:cs typeface="Montserrat"/>
                <a:sym typeface="Montserrat"/>
              </a:rPr>
              <a:t>Architecture, data security &amp; engineering best practices</a:t>
            </a:r>
            <a:endParaRPr b="1" sz="1100">
              <a:solidFill>
                <a:srgbClr val="FFFFFF"/>
              </a:solidFill>
              <a:latin typeface="Montserrat"/>
              <a:ea typeface="Montserrat"/>
              <a:cs typeface="Montserrat"/>
              <a:sym typeface="Montserrat"/>
            </a:endParaRPr>
          </a:p>
        </p:txBody>
      </p:sp>
      <p:pic>
        <p:nvPicPr>
          <p:cNvPr id="202" name="Google Shape;202;p29"/>
          <p:cNvPicPr preferRelativeResize="0"/>
          <p:nvPr/>
        </p:nvPicPr>
        <p:blipFill>
          <a:blip r:embed="rId3">
            <a:alphaModFix/>
          </a:blip>
          <a:stretch>
            <a:fillRect/>
          </a:stretch>
        </p:blipFill>
        <p:spPr>
          <a:xfrm>
            <a:off x="6347697" y="1515300"/>
            <a:ext cx="2643902" cy="29036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